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83" r:id="rId3"/>
    <p:sldId id="275" r:id="rId4"/>
    <p:sldId id="277" r:id="rId5"/>
    <p:sldId id="278" r:id="rId6"/>
    <p:sldId id="279" r:id="rId7"/>
    <p:sldId id="270" r:id="rId8"/>
    <p:sldId id="28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27A563-C121-3046-AB1C-3BB41F4EA1C1}" v="281" dt="2022-07-07T00:01:47.046"/>
    <p1510:client id="{80613E80-2713-4F1F-B78D-AC4EB290263A}" v="949" dt="2022-07-07T21:07:22.461"/>
    <p1510:client id="{D9838135-E21B-4840-AD73-9AE81E35D2A4}" v="62" dt="2022-07-08T14:43:12.0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59" autoAdjust="0"/>
    <p:restoredTop sz="87461"/>
  </p:normalViewPr>
  <p:slideViewPr>
    <p:cSldViewPr snapToGrid="0">
      <p:cViewPr varScale="1">
        <p:scale>
          <a:sx n="91" d="100"/>
          <a:sy n="91" d="100"/>
        </p:scale>
        <p:origin x="208"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image1.jpg>
</file>

<file path=ppt/media/image2.jpeg>
</file>

<file path=ppt/media/image3.jpeg>
</file>

<file path=ppt/media/image4.pn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1A064C-89AF-4FFC-B57A-9EF929E3244A}" type="datetimeFigureOut">
              <a:rPr lang="en-US" smtClean="0"/>
              <a:t>7/8/2022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6985D-2926-4140-8299-52751ADFABFB}" type="slidenum">
              <a:rPr lang="en-US" smtClean="0"/>
              <a:t>‹#›</a:t>
            </a:fld>
            <a:endParaRPr lang="en-US"/>
          </a:p>
        </p:txBody>
      </p:sp>
    </p:spTree>
    <p:extLst>
      <p:ext uri="{BB962C8B-B14F-4D97-AF65-F5344CB8AC3E}">
        <p14:creationId xmlns:p14="http://schemas.microsoft.com/office/powerpoint/2010/main" val="26045249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CF6985D-2926-4140-8299-52751ADFABFB}" type="slidenum">
              <a:rPr lang="en-US" smtClean="0"/>
              <a:t>2</a:t>
            </a:fld>
            <a:endParaRPr lang="en-US"/>
          </a:p>
        </p:txBody>
      </p:sp>
    </p:spTree>
    <p:extLst>
      <p:ext uri="{BB962C8B-B14F-4D97-AF65-F5344CB8AC3E}">
        <p14:creationId xmlns:p14="http://schemas.microsoft.com/office/powerpoint/2010/main" val="342492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Keeping your data safe is our FIRST priority!</a:t>
            </a:r>
          </a:p>
        </p:txBody>
      </p:sp>
      <p:sp>
        <p:nvSpPr>
          <p:cNvPr id="4" name="Slide Number Placeholder 3"/>
          <p:cNvSpPr>
            <a:spLocks noGrp="1"/>
          </p:cNvSpPr>
          <p:nvPr>
            <p:ph type="sldNum" sz="quarter" idx="5"/>
          </p:nvPr>
        </p:nvSpPr>
        <p:spPr/>
        <p:txBody>
          <a:bodyPr/>
          <a:lstStyle/>
          <a:p>
            <a:fld id="{3CF6985D-2926-4140-8299-52751ADFABFB}" type="slidenum">
              <a:rPr lang="en-US" smtClean="0"/>
              <a:t>3</a:t>
            </a:fld>
            <a:endParaRPr lang="en-US"/>
          </a:p>
        </p:txBody>
      </p:sp>
    </p:spTree>
    <p:extLst>
      <p:ext uri="{BB962C8B-B14F-4D97-AF65-F5344CB8AC3E}">
        <p14:creationId xmlns:p14="http://schemas.microsoft.com/office/powerpoint/2010/main" val="1651049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CF6985D-2926-4140-8299-52751ADFABFB}" type="slidenum">
              <a:rPr lang="en-US" smtClean="0"/>
              <a:t>4</a:t>
            </a:fld>
            <a:endParaRPr lang="en-US"/>
          </a:p>
        </p:txBody>
      </p:sp>
    </p:spTree>
    <p:extLst>
      <p:ext uri="{BB962C8B-B14F-4D97-AF65-F5344CB8AC3E}">
        <p14:creationId xmlns:p14="http://schemas.microsoft.com/office/powerpoint/2010/main" val="1109502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Earn crypto by participating in the </a:t>
            </a:r>
            <a:r>
              <a:rPr lang="en-US" dirty="0" err="1"/>
              <a:t>Tellaporte</a:t>
            </a:r>
            <a:r>
              <a:rPr lang="en-US" dirty="0"/>
              <a:t> community by checking your portfolio regularly, sharing your data/demographics with peers as you wish and maintaining an active status in your </a:t>
            </a:r>
            <a:r>
              <a:rPr lang="en-US" dirty="0" err="1"/>
              <a:t>tellaportefolio</a:t>
            </a:r>
            <a:r>
              <a:rPr lang="en-US" dirty="0"/>
              <a:t>? As nurses we give so much of ourselves on the daily. Constantly filling the cups of others while ours </a:t>
            </a:r>
            <a:r>
              <a:rPr lang="en-US" dirty="0" err="1"/>
              <a:t>runneth</a:t>
            </a:r>
            <a:r>
              <a:rPr lang="en-US" dirty="0"/>
              <a:t> dry. Let </a:t>
            </a:r>
            <a:r>
              <a:rPr lang="en-US" dirty="0" err="1"/>
              <a:t>Tellaporte</a:t>
            </a:r>
            <a:r>
              <a:rPr lang="en-US" dirty="0"/>
              <a:t> pour into you by allowing you to earn </a:t>
            </a:r>
            <a:r>
              <a:rPr lang="en-US" dirty="0" err="1"/>
              <a:t>Tellacoin</a:t>
            </a:r>
            <a:r>
              <a:rPr lang="en-US" dirty="0"/>
              <a:t> as an incentive for playing an active role in your overall financial wellness. This time we are placing you in the captains' chair promoting independence, providing Incentive, and maintaining exclusivity! </a:t>
            </a:r>
          </a:p>
        </p:txBody>
      </p:sp>
      <p:sp>
        <p:nvSpPr>
          <p:cNvPr id="4" name="Slide Number Placeholder 3"/>
          <p:cNvSpPr>
            <a:spLocks noGrp="1"/>
          </p:cNvSpPr>
          <p:nvPr>
            <p:ph type="sldNum" sz="quarter" idx="5"/>
          </p:nvPr>
        </p:nvSpPr>
        <p:spPr/>
        <p:txBody>
          <a:bodyPr/>
          <a:lstStyle/>
          <a:p>
            <a:fld id="{3CF6985D-2926-4140-8299-52751ADFABFB}" type="slidenum">
              <a:rPr lang="en-US" smtClean="0"/>
              <a:t>6</a:t>
            </a:fld>
            <a:endParaRPr lang="en-US"/>
          </a:p>
        </p:txBody>
      </p:sp>
    </p:spTree>
    <p:extLst>
      <p:ext uri="{BB962C8B-B14F-4D97-AF65-F5344CB8AC3E}">
        <p14:creationId xmlns:p14="http://schemas.microsoft.com/office/powerpoint/2010/main" val="10585747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a:t>
            </a:r>
            <a:r>
              <a:rPr lang="en-US" dirty="0" err="1"/>
              <a:t>tellacoin</a:t>
            </a:r>
            <a:r>
              <a:rPr lang="en-US" dirty="0"/>
              <a:t> work for you! Buy new stocks, convert to other crypto and Level up your portfolio status and chose one of  the following levels of your choice. (Silver, Bronze, Gold, and  Platinum). Each level affords you features and </a:t>
            </a:r>
            <a:r>
              <a:rPr lang="en-US"/>
              <a:t>various capabilities.</a:t>
            </a:r>
          </a:p>
          <a:p>
            <a:endParaRPr lang="en-US" dirty="0"/>
          </a:p>
        </p:txBody>
      </p:sp>
      <p:sp>
        <p:nvSpPr>
          <p:cNvPr id="4" name="Slide Number Placeholder 3"/>
          <p:cNvSpPr>
            <a:spLocks noGrp="1"/>
          </p:cNvSpPr>
          <p:nvPr>
            <p:ph type="sldNum" sz="quarter" idx="5"/>
          </p:nvPr>
        </p:nvSpPr>
        <p:spPr/>
        <p:txBody>
          <a:bodyPr/>
          <a:lstStyle/>
          <a:p>
            <a:fld id="{3CF6985D-2926-4140-8299-52751ADFABFB}" type="slidenum">
              <a:rPr lang="en-US" smtClean="0"/>
              <a:t>7</a:t>
            </a:fld>
            <a:endParaRPr lang="en-US"/>
          </a:p>
        </p:txBody>
      </p:sp>
    </p:spTree>
    <p:extLst>
      <p:ext uri="{BB962C8B-B14F-4D97-AF65-F5344CB8AC3E}">
        <p14:creationId xmlns:p14="http://schemas.microsoft.com/office/powerpoint/2010/main" val="6053124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always remember </a:t>
            </a:r>
            <a:r>
              <a:rPr lang="en-US" dirty="0" err="1"/>
              <a:t>telleporte</a:t>
            </a:r>
            <a:r>
              <a:rPr lang="en-US" dirty="0"/>
              <a:t> has your back!</a:t>
            </a:r>
          </a:p>
        </p:txBody>
      </p:sp>
      <p:sp>
        <p:nvSpPr>
          <p:cNvPr id="4" name="Slide Number Placeholder 3"/>
          <p:cNvSpPr>
            <a:spLocks noGrp="1"/>
          </p:cNvSpPr>
          <p:nvPr>
            <p:ph type="sldNum" sz="quarter" idx="5"/>
          </p:nvPr>
        </p:nvSpPr>
        <p:spPr/>
        <p:txBody>
          <a:bodyPr/>
          <a:lstStyle/>
          <a:p>
            <a:fld id="{3CF6985D-2926-4140-8299-52751ADFABFB}" type="slidenum">
              <a:rPr lang="en-US" smtClean="0"/>
              <a:t>10</a:t>
            </a:fld>
            <a:endParaRPr lang="en-US"/>
          </a:p>
        </p:txBody>
      </p:sp>
    </p:spTree>
    <p:extLst>
      <p:ext uri="{BB962C8B-B14F-4D97-AF65-F5344CB8AC3E}">
        <p14:creationId xmlns:p14="http://schemas.microsoft.com/office/powerpoint/2010/main" val="18843917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5642C-DFA2-B780-9294-3C22D4BDAD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734EDC-E383-E5DD-2545-100A26E225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39C89B5-1496-EF6C-2575-BE7D940C00EB}"/>
              </a:ext>
            </a:extLst>
          </p:cNvPr>
          <p:cNvSpPr>
            <a:spLocks noGrp="1"/>
          </p:cNvSpPr>
          <p:nvPr>
            <p:ph type="dt" sz="half" idx="10"/>
          </p:nvPr>
        </p:nvSpPr>
        <p:spPr/>
        <p:txBody>
          <a:bodyPr/>
          <a:lstStyle/>
          <a:p>
            <a:fld id="{BBA1619C-AF16-4646-AD8A-E9A6DD3ED5F5}" type="datetimeFigureOut">
              <a:rPr lang="en-US" smtClean="0"/>
              <a:t>7/8/2022</a:t>
            </a:fld>
            <a:endParaRPr lang="en-US"/>
          </a:p>
        </p:txBody>
      </p:sp>
      <p:sp>
        <p:nvSpPr>
          <p:cNvPr id="5" name="Footer Placeholder 4">
            <a:extLst>
              <a:ext uri="{FF2B5EF4-FFF2-40B4-BE49-F238E27FC236}">
                <a16:creationId xmlns:a16="http://schemas.microsoft.com/office/drawing/2014/main" id="{105D7005-AAE2-F4D9-6F9D-C9A728DBA3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C0CD9E-66CC-52DF-35C5-C3663F006B32}"/>
              </a:ext>
            </a:extLst>
          </p:cNvPr>
          <p:cNvSpPr>
            <a:spLocks noGrp="1"/>
          </p:cNvSpPr>
          <p:nvPr>
            <p:ph type="sldNum" sz="quarter" idx="12"/>
          </p:nvPr>
        </p:nvSpPr>
        <p:spPr/>
        <p:txBody>
          <a:bodyPr/>
          <a:lstStyle/>
          <a:p>
            <a:fld id="{F0CF5941-3E36-42CC-95F8-219C6EE4B173}" type="slidenum">
              <a:rPr lang="en-US" smtClean="0"/>
              <a:t>‹#›</a:t>
            </a:fld>
            <a:endParaRPr lang="en-US"/>
          </a:p>
        </p:txBody>
      </p:sp>
    </p:spTree>
    <p:extLst>
      <p:ext uri="{BB962C8B-B14F-4D97-AF65-F5344CB8AC3E}">
        <p14:creationId xmlns:p14="http://schemas.microsoft.com/office/powerpoint/2010/main" val="7178391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D19AF-27F6-6C6D-A7AC-91A12E6CC0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FBD8FA-07BB-0578-5823-11DD69738FC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8628C8-4F5E-7932-F0B9-79048AE50952}"/>
              </a:ext>
            </a:extLst>
          </p:cNvPr>
          <p:cNvSpPr>
            <a:spLocks noGrp="1"/>
          </p:cNvSpPr>
          <p:nvPr>
            <p:ph type="dt" sz="half" idx="10"/>
          </p:nvPr>
        </p:nvSpPr>
        <p:spPr/>
        <p:txBody>
          <a:bodyPr/>
          <a:lstStyle/>
          <a:p>
            <a:fld id="{BBA1619C-AF16-4646-AD8A-E9A6DD3ED5F5}" type="datetimeFigureOut">
              <a:rPr lang="en-US" smtClean="0"/>
              <a:t>7/8/2022</a:t>
            </a:fld>
            <a:endParaRPr lang="en-US"/>
          </a:p>
        </p:txBody>
      </p:sp>
      <p:sp>
        <p:nvSpPr>
          <p:cNvPr id="5" name="Footer Placeholder 4">
            <a:extLst>
              <a:ext uri="{FF2B5EF4-FFF2-40B4-BE49-F238E27FC236}">
                <a16:creationId xmlns:a16="http://schemas.microsoft.com/office/drawing/2014/main" id="{94FB2F3B-761F-C2F2-04AB-86C824D3DA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B033A5-45FA-599C-18B2-E5D857DBCCB1}"/>
              </a:ext>
            </a:extLst>
          </p:cNvPr>
          <p:cNvSpPr>
            <a:spLocks noGrp="1"/>
          </p:cNvSpPr>
          <p:nvPr>
            <p:ph type="sldNum" sz="quarter" idx="12"/>
          </p:nvPr>
        </p:nvSpPr>
        <p:spPr/>
        <p:txBody>
          <a:bodyPr/>
          <a:lstStyle/>
          <a:p>
            <a:fld id="{F0CF5941-3E36-42CC-95F8-219C6EE4B173}" type="slidenum">
              <a:rPr lang="en-US" smtClean="0"/>
              <a:t>‹#›</a:t>
            </a:fld>
            <a:endParaRPr lang="en-US"/>
          </a:p>
        </p:txBody>
      </p:sp>
    </p:spTree>
    <p:extLst>
      <p:ext uri="{BB962C8B-B14F-4D97-AF65-F5344CB8AC3E}">
        <p14:creationId xmlns:p14="http://schemas.microsoft.com/office/powerpoint/2010/main" val="1179409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A4369DE-24A0-F3B4-1722-1B46F0C485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070A0A4-513D-CB31-586E-7D73AFE2981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188948-0A2C-2ADC-4044-EF6F9000ABFC}"/>
              </a:ext>
            </a:extLst>
          </p:cNvPr>
          <p:cNvSpPr>
            <a:spLocks noGrp="1"/>
          </p:cNvSpPr>
          <p:nvPr>
            <p:ph type="dt" sz="half" idx="10"/>
          </p:nvPr>
        </p:nvSpPr>
        <p:spPr/>
        <p:txBody>
          <a:bodyPr/>
          <a:lstStyle/>
          <a:p>
            <a:fld id="{BBA1619C-AF16-4646-AD8A-E9A6DD3ED5F5}" type="datetimeFigureOut">
              <a:rPr lang="en-US" smtClean="0"/>
              <a:t>7/8/2022</a:t>
            </a:fld>
            <a:endParaRPr lang="en-US"/>
          </a:p>
        </p:txBody>
      </p:sp>
      <p:sp>
        <p:nvSpPr>
          <p:cNvPr id="5" name="Footer Placeholder 4">
            <a:extLst>
              <a:ext uri="{FF2B5EF4-FFF2-40B4-BE49-F238E27FC236}">
                <a16:creationId xmlns:a16="http://schemas.microsoft.com/office/drawing/2014/main" id="{60E1EC92-EB18-E4F8-3A4E-74400A0E5E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84A78F-457B-BB4A-9FCA-7433C13C01C3}"/>
              </a:ext>
            </a:extLst>
          </p:cNvPr>
          <p:cNvSpPr>
            <a:spLocks noGrp="1"/>
          </p:cNvSpPr>
          <p:nvPr>
            <p:ph type="sldNum" sz="quarter" idx="12"/>
          </p:nvPr>
        </p:nvSpPr>
        <p:spPr/>
        <p:txBody>
          <a:bodyPr/>
          <a:lstStyle/>
          <a:p>
            <a:fld id="{F0CF5941-3E36-42CC-95F8-219C6EE4B173}" type="slidenum">
              <a:rPr lang="en-US" smtClean="0"/>
              <a:t>‹#›</a:t>
            </a:fld>
            <a:endParaRPr lang="en-US"/>
          </a:p>
        </p:txBody>
      </p:sp>
    </p:spTree>
    <p:extLst>
      <p:ext uri="{BB962C8B-B14F-4D97-AF65-F5344CB8AC3E}">
        <p14:creationId xmlns:p14="http://schemas.microsoft.com/office/powerpoint/2010/main" val="1177868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CB1DF-1D9C-3611-F45F-76B528650CE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4D51CD-A077-D1E7-5CC9-DB9E47AFB4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57C994-B7C5-7B15-5BF2-371ACDAE7E1D}"/>
              </a:ext>
            </a:extLst>
          </p:cNvPr>
          <p:cNvSpPr>
            <a:spLocks noGrp="1"/>
          </p:cNvSpPr>
          <p:nvPr>
            <p:ph type="dt" sz="half" idx="10"/>
          </p:nvPr>
        </p:nvSpPr>
        <p:spPr/>
        <p:txBody>
          <a:bodyPr/>
          <a:lstStyle/>
          <a:p>
            <a:fld id="{BBA1619C-AF16-4646-AD8A-E9A6DD3ED5F5}" type="datetimeFigureOut">
              <a:rPr lang="en-US" smtClean="0"/>
              <a:t>7/8/2022</a:t>
            </a:fld>
            <a:endParaRPr lang="en-US"/>
          </a:p>
        </p:txBody>
      </p:sp>
      <p:sp>
        <p:nvSpPr>
          <p:cNvPr id="5" name="Footer Placeholder 4">
            <a:extLst>
              <a:ext uri="{FF2B5EF4-FFF2-40B4-BE49-F238E27FC236}">
                <a16:creationId xmlns:a16="http://schemas.microsoft.com/office/drawing/2014/main" id="{71726AA7-24DA-EE38-C53E-3206DF80DE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0EF5B-C847-B29B-2AC0-34378D89F7CE}"/>
              </a:ext>
            </a:extLst>
          </p:cNvPr>
          <p:cNvSpPr>
            <a:spLocks noGrp="1"/>
          </p:cNvSpPr>
          <p:nvPr>
            <p:ph type="sldNum" sz="quarter" idx="12"/>
          </p:nvPr>
        </p:nvSpPr>
        <p:spPr/>
        <p:txBody>
          <a:bodyPr/>
          <a:lstStyle/>
          <a:p>
            <a:fld id="{F0CF5941-3E36-42CC-95F8-219C6EE4B173}" type="slidenum">
              <a:rPr lang="en-US" smtClean="0"/>
              <a:t>‹#›</a:t>
            </a:fld>
            <a:endParaRPr lang="en-US"/>
          </a:p>
        </p:txBody>
      </p:sp>
    </p:spTree>
    <p:extLst>
      <p:ext uri="{BB962C8B-B14F-4D97-AF65-F5344CB8AC3E}">
        <p14:creationId xmlns:p14="http://schemas.microsoft.com/office/powerpoint/2010/main" val="34738506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EC9CD-12CF-F22B-44D3-6243B025B35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963554-C0EE-7927-0854-C38B46C4CB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B1506D-4D6E-E53A-7F62-03F95EECF1D0}"/>
              </a:ext>
            </a:extLst>
          </p:cNvPr>
          <p:cNvSpPr>
            <a:spLocks noGrp="1"/>
          </p:cNvSpPr>
          <p:nvPr>
            <p:ph type="dt" sz="half" idx="10"/>
          </p:nvPr>
        </p:nvSpPr>
        <p:spPr/>
        <p:txBody>
          <a:bodyPr/>
          <a:lstStyle/>
          <a:p>
            <a:fld id="{BBA1619C-AF16-4646-AD8A-E9A6DD3ED5F5}" type="datetimeFigureOut">
              <a:rPr lang="en-US" smtClean="0"/>
              <a:t>7/8/2022</a:t>
            </a:fld>
            <a:endParaRPr lang="en-US"/>
          </a:p>
        </p:txBody>
      </p:sp>
      <p:sp>
        <p:nvSpPr>
          <p:cNvPr id="5" name="Footer Placeholder 4">
            <a:extLst>
              <a:ext uri="{FF2B5EF4-FFF2-40B4-BE49-F238E27FC236}">
                <a16:creationId xmlns:a16="http://schemas.microsoft.com/office/drawing/2014/main" id="{D367BC23-2FA0-007A-AE7F-E6E9C8130D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D1859C-A7B1-50DF-660E-F8057E3AE13A}"/>
              </a:ext>
            </a:extLst>
          </p:cNvPr>
          <p:cNvSpPr>
            <a:spLocks noGrp="1"/>
          </p:cNvSpPr>
          <p:nvPr>
            <p:ph type="sldNum" sz="quarter" idx="12"/>
          </p:nvPr>
        </p:nvSpPr>
        <p:spPr/>
        <p:txBody>
          <a:bodyPr/>
          <a:lstStyle/>
          <a:p>
            <a:fld id="{F0CF5941-3E36-42CC-95F8-219C6EE4B173}" type="slidenum">
              <a:rPr lang="en-US" smtClean="0"/>
              <a:t>‹#›</a:t>
            </a:fld>
            <a:endParaRPr lang="en-US"/>
          </a:p>
        </p:txBody>
      </p:sp>
    </p:spTree>
    <p:extLst>
      <p:ext uri="{BB962C8B-B14F-4D97-AF65-F5344CB8AC3E}">
        <p14:creationId xmlns:p14="http://schemas.microsoft.com/office/powerpoint/2010/main" val="3020218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46A5D-F0A3-3D75-4DE4-B8F8E98526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EBE67C-B028-8F34-A6E2-E4DD347DC5B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CD149D-744D-C1D1-E109-4C836FDED65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343B493-55B0-6AF5-812D-E2A3E6967E1E}"/>
              </a:ext>
            </a:extLst>
          </p:cNvPr>
          <p:cNvSpPr>
            <a:spLocks noGrp="1"/>
          </p:cNvSpPr>
          <p:nvPr>
            <p:ph type="dt" sz="half" idx="10"/>
          </p:nvPr>
        </p:nvSpPr>
        <p:spPr/>
        <p:txBody>
          <a:bodyPr/>
          <a:lstStyle/>
          <a:p>
            <a:fld id="{BBA1619C-AF16-4646-AD8A-E9A6DD3ED5F5}" type="datetimeFigureOut">
              <a:rPr lang="en-US" smtClean="0"/>
              <a:t>7/8/2022</a:t>
            </a:fld>
            <a:endParaRPr lang="en-US"/>
          </a:p>
        </p:txBody>
      </p:sp>
      <p:sp>
        <p:nvSpPr>
          <p:cNvPr id="6" name="Footer Placeholder 5">
            <a:extLst>
              <a:ext uri="{FF2B5EF4-FFF2-40B4-BE49-F238E27FC236}">
                <a16:creationId xmlns:a16="http://schemas.microsoft.com/office/drawing/2014/main" id="{8AC16225-DD9A-15D0-9EEC-9588B7743A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DB74EE-1568-CB31-2BDA-7E22708C83F5}"/>
              </a:ext>
            </a:extLst>
          </p:cNvPr>
          <p:cNvSpPr>
            <a:spLocks noGrp="1"/>
          </p:cNvSpPr>
          <p:nvPr>
            <p:ph type="sldNum" sz="quarter" idx="12"/>
          </p:nvPr>
        </p:nvSpPr>
        <p:spPr/>
        <p:txBody>
          <a:bodyPr/>
          <a:lstStyle/>
          <a:p>
            <a:fld id="{F0CF5941-3E36-42CC-95F8-219C6EE4B173}" type="slidenum">
              <a:rPr lang="en-US" smtClean="0"/>
              <a:t>‹#›</a:t>
            </a:fld>
            <a:endParaRPr lang="en-US"/>
          </a:p>
        </p:txBody>
      </p:sp>
    </p:spTree>
    <p:extLst>
      <p:ext uri="{BB962C8B-B14F-4D97-AF65-F5344CB8AC3E}">
        <p14:creationId xmlns:p14="http://schemas.microsoft.com/office/powerpoint/2010/main" val="2618004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4ED20-6EBB-FF1E-B56D-E81892D0779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DCE8479-8A4C-CEE4-63BC-9230BE0906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9DD57DE-B563-53DC-F900-D7B2D57498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A3F2003-9E3E-0548-4292-D50C348C9C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56A182-8754-317F-C3F3-AC2A96B40E6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5D756B-DD42-451C-BDDF-2ADA3BA7B552}"/>
              </a:ext>
            </a:extLst>
          </p:cNvPr>
          <p:cNvSpPr>
            <a:spLocks noGrp="1"/>
          </p:cNvSpPr>
          <p:nvPr>
            <p:ph type="dt" sz="half" idx="10"/>
          </p:nvPr>
        </p:nvSpPr>
        <p:spPr/>
        <p:txBody>
          <a:bodyPr/>
          <a:lstStyle/>
          <a:p>
            <a:fld id="{BBA1619C-AF16-4646-AD8A-E9A6DD3ED5F5}" type="datetimeFigureOut">
              <a:rPr lang="en-US" smtClean="0"/>
              <a:t>7/8/2022</a:t>
            </a:fld>
            <a:endParaRPr lang="en-US"/>
          </a:p>
        </p:txBody>
      </p:sp>
      <p:sp>
        <p:nvSpPr>
          <p:cNvPr id="8" name="Footer Placeholder 7">
            <a:extLst>
              <a:ext uri="{FF2B5EF4-FFF2-40B4-BE49-F238E27FC236}">
                <a16:creationId xmlns:a16="http://schemas.microsoft.com/office/drawing/2014/main" id="{51088C4E-B6DF-4F47-D8A6-F5DAAF6F75A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BE2814-F683-849D-87BE-BD999B2813BC}"/>
              </a:ext>
            </a:extLst>
          </p:cNvPr>
          <p:cNvSpPr>
            <a:spLocks noGrp="1"/>
          </p:cNvSpPr>
          <p:nvPr>
            <p:ph type="sldNum" sz="quarter" idx="12"/>
          </p:nvPr>
        </p:nvSpPr>
        <p:spPr/>
        <p:txBody>
          <a:bodyPr/>
          <a:lstStyle/>
          <a:p>
            <a:fld id="{F0CF5941-3E36-42CC-95F8-219C6EE4B173}" type="slidenum">
              <a:rPr lang="en-US" smtClean="0"/>
              <a:t>‹#›</a:t>
            </a:fld>
            <a:endParaRPr lang="en-US"/>
          </a:p>
        </p:txBody>
      </p:sp>
    </p:spTree>
    <p:extLst>
      <p:ext uri="{BB962C8B-B14F-4D97-AF65-F5344CB8AC3E}">
        <p14:creationId xmlns:p14="http://schemas.microsoft.com/office/powerpoint/2010/main" val="125467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E6A95-38DA-F950-1435-E6AC2D7F71E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35CF230-B33E-42DE-BECA-38B9DBBD3829}"/>
              </a:ext>
            </a:extLst>
          </p:cNvPr>
          <p:cNvSpPr>
            <a:spLocks noGrp="1"/>
          </p:cNvSpPr>
          <p:nvPr>
            <p:ph type="dt" sz="half" idx="10"/>
          </p:nvPr>
        </p:nvSpPr>
        <p:spPr/>
        <p:txBody>
          <a:bodyPr/>
          <a:lstStyle/>
          <a:p>
            <a:fld id="{BBA1619C-AF16-4646-AD8A-E9A6DD3ED5F5}" type="datetimeFigureOut">
              <a:rPr lang="en-US" smtClean="0"/>
              <a:t>7/8/2022</a:t>
            </a:fld>
            <a:endParaRPr lang="en-US"/>
          </a:p>
        </p:txBody>
      </p:sp>
      <p:sp>
        <p:nvSpPr>
          <p:cNvPr id="4" name="Footer Placeholder 3">
            <a:extLst>
              <a:ext uri="{FF2B5EF4-FFF2-40B4-BE49-F238E27FC236}">
                <a16:creationId xmlns:a16="http://schemas.microsoft.com/office/drawing/2014/main" id="{327629B5-A712-4CDC-18CA-0BA8DC839F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D3252F-B4F7-0D61-D932-1A4461327C15}"/>
              </a:ext>
            </a:extLst>
          </p:cNvPr>
          <p:cNvSpPr>
            <a:spLocks noGrp="1"/>
          </p:cNvSpPr>
          <p:nvPr>
            <p:ph type="sldNum" sz="quarter" idx="12"/>
          </p:nvPr>
        </p:nvSpPr>
        <p:spPr/>
        <p:txBody>
          <a:bodyPr/>
          <a:lstStyle/>
          <a:p>
            <a:fld id="{F0CF5941-3E36-42CC-95F8-219C6EE4B173}" type="slidenum">
              <a:rPr lang="en-US" smtClean="0"/>
              <a:t>‹#›</a:t>
            </a:fld>
            <a:endParaRPr lang="en-US"/>
          </a:p>
        </p:txBody>
      </p:sp>
    </p:spTree>
    <p:extLst>
      <p:ext uri="{BB962C8B-B14F-4D97-AF65-F5344CB8AC3E}">
        <p14:creationId xmlns:p14="http://schemas.microsoft.com/office/powerpoint/2010/main" val="390623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7EBA84-BCB4-65EA-F848-593BFE9E8D8B}"/>
              </a:ext>
            </a:extLst>
          </p:cNvPr>
          <p:cNvSpPr>
            <a:spLocks noGrp="1"/>
          </p:cNvSpPr>
          <p:nvPr>
            <p:ph type="dt" sz="half" idx="10"/>
          </p:nvPr>
        </p:nvSpPr>
        <p:spPr/>
        <p:txBody>
          <a:bodyPr/>
          <a:lstStyle/>
          <a:p>
            <a:fld id="{BBA1619C-AF16-4646-AD8A-E9A6DD3ED5F5}" type="datetimeFigureOut">
              <a:rPr lang="en-US" smtClean="0"/>
              <a:t>7/8/2022</a:t>
            </a:fld>
            <a:endParaRPr lang="en-US"/>
          </a:p>
        </p:txBody>
      </p:sp>
      <p:sp>
        <p:nvSpPr>
          <p:cNvPr id="3" name="Footer Placeholder 2">
            <a:extLst>
              <a:ext uri="{FF2B5EF4-FFF2-40B4-BE49-F238E27FC236}">
                <a16:creationId xmlns:a16="http://schemas.microsoft.com/office/drawing/2014/main" id="{658F94AA-7185-ECED-0949-3BFB909ADB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610405-367B-89DF-B54E-BA4DE428F8E4}"/>
              </a:ext>
            </a:extLst>
          </p:cNvPr>
          <p:cNvSpPr>
            <a:spLocks noGrp="1"/>
          </p:cNvSpPr>
          <p:nvPr>
            <p:ph type="sldNum" sz="quarter" idx="12"/>
          </p:nvPr>
        </p:nvSpPr>
        <p:spPr/>
        <p:txBody>
          <a:bodyPr/>
          <a:lstStyle/>
          <a:p>
            <a:fld id="{F0CF5941-3E36-42CC-95F8-219C6EE4B173}" type="slidenum">
              <a:rPr lang="en-US" smtClean="0"/>
              <a:t>‹#›</a:t>
            </a:fld>
            <a:endParaRPr lang="en-US"/>
          </a:p>
        </p:txBody>
      </p:sp>
    </p:spTree>
    <p:extLst>
      <p:ext uri="{BB962C8B-B14F-4D97-AF65-F5344CB8AC3E}">
        <p14:creationId xmlns:p14="http://schemas.microsoft.com/office/powerpoint/2010/main" val="2708476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195C8-457F-7E65-6253-3FBF5BA374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2CC5D88-3918-767D-D516-1A28897D08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D19B8D4-45F9-6042-2E3E-0B3CA3A799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BA0DE7-E70A-DD13-16AF-B7E76BF5E79C}"/>
              </a:ext>
            </a:extLst>
          </p:cNvPr>
          <p:cNvSpPr>
            <a:spLocks noGrp="1"/>
          </p:cNvSpPr>
          <p:nvPr>
            <p:ph type="dt" sz="half" idx="10"/>
          </p:nvPr>
        </p:nvSpPr>
        <p:spPr/>
        <p:txBody>
          <a:bodyPr/>
          <a:lstStyle/>
          <a:p>
            <a:fld id="{BBA1619C-AF16-4646-AD8A-E9A6DD3ED5F5}" type="datetimeFigureOut">
              <a:rPr lang="en-US" smtClean="0"/>
              <a:t>7/8/2022</a:t>
            </a:fld>
            <a:endParaRPr lang="en-US"/>
          </a:p>
        </p:txBody>
      </p:sp>
      <p:sp>
        <p:nvSpPr>
          <p:cNvPr id="6" name="Footer Placeholder 5">
            <a:extLst>
              <a:ext uri="{FF2B5EF4-FFF2-40B4-BE49-F238E27FC236}">
                <a16:creationId xmlns:a16="http://schemas.microsoft.com/office/drawing/2014/main" id="{EE870F3B-8DF8-E311-7941-DC2EFC5BA5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19CB9C-58C5-518F-6862-25949B2049E9}"/>
              </a:ext>
            </a:extLst>
          </p:cNvPr>
          <p:cNvSpPr>
            <a:spLocks noGrp="1"/>
          </p:cNvSpPr>
          <p:nvPr>
            <p:ph type="sldNum" sz="quarter" idx="12"/>
          </p:nvPr>
        </p:nvSpPr>
        <p:spPr/>
        <p:txBody>
          <a:bodyPr/>
          <a:lstStyle/>
          <a:p>
            <a:fld id="{F0CF5941-3E36-42CC-95F8-219C6EE4B173}" type="slidenum">
              <a:rPr lang="en-US" smtClean="0"/>
              <a:t>‹#›</a:t>
            </a:fld>
            <a:endParaRPr lang="en-US"/>
          </a:p>
        </p:txBody>
      </p:sp>
    </p:spTree>
    <p:extLst>
      <p:ext uri="{BB962C8B-B14F-4D97-AF65-F5344CB8AC3E}">
        <p14:creationId xmlns:p14="http://schemas.microsoft.com/office/powerpoint/2010/main" val="9897998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587C4-56A5-2163-4318-A054FA81D1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E156535-B969-DB46-14FC-BF15A6987B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6D5D4F-FA1A-84DD-BC58-51B7521733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84A5FD-8BBE-64B9-2BA3-EBDBA49481CB}"/>
              </a:ext>
            </a:extLst>
          </p:cNvPr>
          <p:cNvSpPr>
            <a:spLocks noGrp="1"/>
          </p:cNvSpPr>
          <p:nvPr>
            <p:ph type="dt" sz="half" idx="10"/>
          </p:nvPr>
        </p:nvSpPr>
        <p:spPr/>
        <p:txBody>
          <a:bodyPr/>
          <a:lstStyle/>
          <a:p>
            <a:fld id="{BBA1619C-AF16-4646-AD8A-E9A6DD3ED5F5}" type="datetimeFigureOut">
              <a:rPr lang="en-US" smtClean="0"/>
              <a:t>7/8/2022</a:t>
            </a:fld>
            <a:endParaRPr lang="en-US"/>
          </a:p>
        </p:txBody>
      </p:sp>
      <p:sp>
        <p:nvSpPr>
          <p:cNvPr id="6" name="Footer Placeholder 5">
            <a:extLst>
              <a:ext uri="{FF2B5EF4-FFF2-40B4-BE49-F238E27FC236}">
                <a16:creationId xmlns:a16="http://schemas.microsoft.com/office/drawing/2014/main" id="{4A0D084B-D2D9-74E9-F74B-A8699517B4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CC1DBB-DF70-3095-1D5C-5B20A3AA11FD}"/>
              </a:ext>
            </a:extLst>
          </p:cNvPr>
          <p:cNvSpPr>
            <a:spLocks noGrp="1"/>
          </p:cNvSpPr>
          <p:nvPr>
            <p:ph type="sldNum" sz="quarter" idx="12"/>
          </p:nvPr>
        </p:nvSpPr>
        <p:spPr/>
        <p:txBody>
          <a:bodyPr/>
          <a:lstStyle/>
          <a:p>
            <a:fld id="{F0CF5941-3E36-42CC-95F8-219C6EE4B173}" type="slidenum">
              <a:rPr lang="en-US" smtClean="0"/>
              <a:t>‹#›</a:t>
            </a:fld>
            <a:endParaRPr lang="en-US"/>
          </a:p>
        </p:txBody>
      </p:sp>
    </p:spTree>
    <p:extLst>
      <p:ext uri="{BB962C8B-B14F-4D97-AF65-F5344CB8AC3E}">
        <p14:creationId xmlns:p14="http://schemas.microsoft.com/office/powerpoint/2010/main" val="3564657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D4B623-EC02-7E84-AD63-77D67B6ACF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A2AD383-D61E-4D61-7245-11FD362324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60B08B-80D2-744C-9EC2-FEB6EFB626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A1619C-AF16-4646-AD8A-E9A6DD3ED5F5}" type="datetimeFigureOut">
              <a:rPr lang="en-US" smtClean="0"/>
              <a:t>7/8/2022</a:t>
            </a:fld>
            <a:endParaRPr lang="en-US"/>
          </a:p>
        </p:txBody>
      </p:sp>
      <p:sp>
        <p:nvSpPr>
          <p:cNvPr id="5" name="Footer Placeholder 4">
            <a:extLst>
              <a:ext uri="{FF2B5EF4-FFF2-40B4-BE49-F238E27FC236}">
                <a16:creationId xmlns:a16="http://schemas.microsoft.com/office/drawing/2014/main" id="{37E4E5DC-28C0-C49F-BA3F-83C16AAD0A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44C6241-3591-F0C3-48BA-1B6D20E3B2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CF5941-3E36-42CC-95F8-219C6EE4B173}" type="slidenum">
              <a:rPr lang="en-US" smtClean="0"/>
              <a:t>‹#›</a:t>
            </a:fld>
            <a:endParaRPr lang="en-US"/>
          </a:p>
        </p:txBody>
      </p:sp>
    </p:spTree>
    <p:extLst>
      <p:ext uri="{BB962C8B-B14F-4D97-AF65-F5344CB8AC3E}">
        <p14:creationId xmlns:p14="http://schemas.microsoft.com/office/powerpoint/2010/main" val="270578778"/>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oup of women in blue shirts&#10;&#10;Description automatically generated with low confidence">
            <a:extLst>
              <a:ext uri="{FF2B5EF4-FFF2-40B4-BE49-F238E27FC236}">
                <a16:creationId xmlns:a16="http://schemas.microsoft.com/office/drawing/2014/main" id="{D0AD3E71-AE5B-38BC-ED1E-FACD99943505}"/>
              </a:ext>
            </a:extLst>
          </p:cNvPr>
          <p:cNvPicPr preferRelativeResize="0">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0AF0E29-AD1D-919E-95B3-35693310E5BE}"/>
              </a:ext>
            </a:extLst>
          </p:cNvPr>
          <p:cNvSpPr>
            <a:spLocks noGrp="1"/>
          </p:cNvSpPr>
          <p:nvPr>
            <p:ph type="ctrTitle"/>
          </p:nvPr>
        </p:nvSpPr>
        <p:spPr>
          <a:xfrm>
            <a:off x="1524000" y="3063874"/>
            <a:ext cx="9144000" cy="2387600"/>
          </a:xfrm>
        </p:spPr>
        <p:txBody>
          <a:bodyPr>
            <a:normAutofit/>
          </a:bodyPr>
          <a:lstStyle/>
          <a:p>
            <a:r>
              <a:rPr lang="en-US" b="1" dirty="0" err="1">
                <a:ln w="22225">
                  <a:solidFill>
                    <a:schemeClr val="accent2"/>
                  </a:solidFill>
                  <a:prstDash val="solid"/>
                </a:ln>
                <a:solidFill>
                  <a:schemeClr val="accent2">
                    <a:lumMod val="40000"/>
                    <a:lumOff val="60000"/>
                  </a:schemeClr>
                </a:solidFill>
              </a:rPr>
              <a:t>Tellaporte</a:t>
            </a:r>
            <a:br>
              <a:rPr lang="en-US" dirty="0"/>
            </a:br>
            <a:endParaRPr lang="en-US" dirty="0"/>
          </a:p>
        </p:txBody>
      </p:sp>
      <p:sp>
        <p:nvSpPr>
          <p:cNvPr id="3" name="Subtitle 2">
            <a:extLst>
              <a:ext uri="{FF2B5EF4-FFF2-40B4-BE49-F238E27FC236}">
                <a16:creationId xmlns:a16="http://schemas.microsoft.com/office/drawing/2014/main" id="{8583031F-C869-E51E-FA07-302353816B14}"/>
              </a:ext>
            </a:extLst>
          </p:cNvPr>
          <p:cNvSpPr>
            <a:spLocks noGrp="1"/>
          </p:cNvSpPr>
          <p:nvPr>
            <p:ph type="subTitle" idx="1"/>
          </p:nvPr>
        </p:nvSpPr>
        <p:spPr>
          <a:xfrm>
            <a:off x="1524000" y="5972365"/>
            <a:ext cx="9144000" cy="838200"/>
          </a:xfrm>
        </p:spPr>
        <p:txBody>
          <a:bodyPr vert="horz" lIns="91440" tIns="45720" rIns="91440" bIns="45720" rtlCol="0" anchor="t">
            <a:normAutofit lnSpcReduction="10000"/>
          </a:bodyPr>
          <a:lstStyle/>
          <a:p>
            <a:r>
              <a:rPr lang="en-US" b="1" dirty="0">
                <a:ln w="9525">
                  <a:solidFill>
                    <a:schemeClr val="bg1"/>
                  </a:solidFill>
                  <a:prstDash val="solid"/>
                </a:ln>
                <a:effectLst>
                  <a:outerShdw blurRad="12700" dist="38100" dir="2700000" algn="tl" rotWithShape="0">
                    <a:schemeClr val="bg1">
                      <a:lumMod val="50000"/>
                    </a:schemeClr>
                  </a:outerShdw>
                </a:effectLst>
              </a:rPr>
              <a:t>Pete Petersen - CTO</a:t>
            </a:r>
          </a:p>
          <a:p>
            <a:r>
              <a:rPr lang="en-US" b="1" dirty="0">
                <a:ln w="9525">
                  <a:solidFill>
                    <a:schemeClr val="bg1"/>
                  </a:solidFill>
                  <a:prstDash val="solid"/>
                </a:ln>
                <a:effectLst>
                  <a:outerShdw blurRad="12700" dist="38100" dir="2700000" algn="tl" rotWithShape="0">
                    <a:schemeClr val="bg1">
                      <a:lumMod val="50000"/>
                    </a:schemeClr>
                  </a:outerShdw>
                </a:effectLst>
              </a:rPr>
              <a:t>Dakota Braxton – CEO, COO</a:t>
            </a:r>
            <a:endParaRPr lang="en-US" b="1" dirty="0">
              <a:ln w="9525">
                <a:solidFill>
                  <a:prstClr val="black"/>
                </a:solidFill>
                <a:prstDash val="solid"/>
              </a:ln>
              <a:effectLst>
                <a:outerShdw blurRad="12700" dist="38100" dir="2700000" algn="tl" rotWithShape="0">
                  <a:prstClr val="black">
                    <a:lumMod val="50000"/>
                  </a:prstClr>
                </a:outerShdw>
              </a:effectLst>
              <a:cs typeface="Calibri"/>
            </a:endParaRPr>
          </a:p>
        </p:txBody>
      </p:sp>
      <p:sp>
        <p:nvSpPr>
          <p:cNvPr id="4" name="Rectangle 3">
            <a:extLst>
              <a:ext uri="{FF2B5EF4-FFF2-40B4-BE49-F238E27FC236}">
                <a16:creationId xmlns:a16="http://schemas.microsoft.com/office/drawing/2014/main" id="{43BA5FDC-B24A-312F-9912-3FE2332D8C86}"/>
              </a:ext>
            </a:extLst>
          </p:cNvPr>
          <p:cNvSpPr/>
          <p:nvPr/>
        </p:nvSpPr>
        <p:spPr>
          <a:xfrm>
            <a:off x="168821" y="-42941"/>
            <a:ext cx="11853422" cy="923330"/>
          </a:xfrm>
          <a:prstGeom prst="rect">
            <a:avLst/>
          </a:prstGeom>
          <a:noFill/>
        </p:spPr>
        <p:txBody>
          <a:bodyPr wrap="square" lIns="91440" tIns="45720" rIns="91440" bIns="45720" anchor="t">
            <a:spAutoFit/>
          </a:bodyPr>
          <a:lstStyle/>
          <a:p>
            <a:pPr algn="ctr"/>
            <a:r>
              <a:rPr lang="en-US" sz="5400" b="1" cap="none" spc="0" dirty="0">
                <a:ln w="6600">
                  <a:solidFill>
                    <a:schemeClr val="accent2"/>
                  </a:solidFill>
                  <a:prstDash val="solid"/>
                </a:ln>
                <a:solidFill>
                  <a:schemeClr val="bg1"/>
                </a:solidFill>
                <a:effectLst>
                  <a:outerShdw dist="38100" dir="2700000" algn="tl" rotWithShape="0">
                    <a:schemeClr val="accent2"/>
                  </a:outerShdw>
                </a:effectLst>
              </a:rPr>
              <a:t>The Future of Investing for Healthcare </a:t>
            </a:r>
            <a:endParaRPr lang="en-US" sz="5400" b="1" cap="none" spc="0" dirty="0">
              <a:ln w="6600">
                <a:solidFill>
                  <a:srgbClr val="ED7D31"/>
                </a:solidFill>
                <a:prstDash val="solid"/>
              </a:ln>
              <a:solidFill>
                <a:schemeClr val="bg1"/>
              </a:solidFill>
              <a:effectLst>
                <a:outerShdw dist="38100" dir="2700000" algn="tl" rotWithShape="0">
                  <a:srgbClr val="ED7D31"/>
                </a:outerShdw>
              </a:effectLst>
              <a:cs typeface="Calibri"/>
            </a:endParaRPr>
          </a:p>
        </p:txBody>
      </p:sp>
    </p:spTree>
    <p:extLst>
      <p:ext uri="{BB962C8B-B14F-4D97-AF65-F5344CB8AC3E}">
        <p14:creationId xmlns:p14="http://schemas.microsoft.com/office/powerpoint/2010/main" val="246199820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DE65D5-897D-8FC2-785C-8FB80A220E07}"/>
              </a:ext>
            </a:extLst>
          </p:cNvPr>
          <p:cNvSpPr>
            <a:spLocks noGrp="1"/>
          </p:cNvSpPr>
          <p:nvPr>
            <p:ph type="title"/>
          </p:nvPr>
        </p:nvSpPr>
        <p:spPr>
          <a:xfrm>
            <a:off x="4820864" y="536532"/>
            <a:ext cx="6251110" cy="704876"/>
          </a:xfrm>
        </p:spPr>
        <p:txBody>
          <a:bodyPr anchor="b">
            <a:normAutofit fontScale="90000"/>
          </a:bodyPr>
          <a:lstStyle/>
          <a:p>
            <a:r>
              <a:rPr lang="en-US" sz="2800" dirty="0" err="1">
                <a:ea typeface="Cambria"/>
              </a:rPr>
              <a:t>Telleporte</a:t>
            </a:r>
            <a:r>
              <a:rPr lang="en-US" sz="2800" dirty="0">
                <a:ea typeface="Cambria"/>
              </a:rPr>
              <a:t> Executive Summary</a:t>
            </a:r>
            <a:br>
              <a:rPr lang="en-US" sz="5400" dirty="0">
                <a:ea typeface="Cambria"/>
              </a:rPr>
            </a:br>
            <a:r>
              <a:rPr lang="en-US" sz="1800" dirty="0">
                <a:ea typeface="Cambria"/>
              </a:rPr>
              <a:t>Round 3 – Crowdfunding  NFT raise $20,000,000</a:t>
            </a:r>
          </a:p>
        </p:txBody>
      </p:sp>
      <p:pic>
        <p:nvPicPr>
          <p:cNvPr id="5" name="Picture 4" descr="Doctor using digital tablet in a hospital corridor">
            <a:extLst>
              <a:ext uri="{FF2B5EF4-FFF2-40B4-BE49-F238E27FC236}">
                <a16:creationId xmlns:a16="http://schemas.microsoft.com/office/drawing/2014/main" id="{CF74E8FF-D0C8-4193-2DB3-1B7FEB67FED6}"/>
              </a:ext>
            </a:extLst>
          </p:cNvPr>
          <p:cNvPicPr>
            <a:picLocks noChangeAspect="1"/>
          </p:cNvPicPr>
          <p:nvPr/>
        </p:nvPicPr>
        <p:blipFill rotWithShape="1">
          <a:blip r:embed="rId2"/>
          <a:srcRect l="27368" r="27368"/>
          <a:stretch/>
        </p:blipFill>
        <p:spPr>
          <a:xfrm>
            <a:off x="-31101" y="-31092"/>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CC38742-7DDB-A72C-0584-5452AD1372F7}"/>
              </a:ext>
            </a:extLst>
          </p:cNvPr>
          <p:cNvSpPr>
            <a:spLocks noGrp="1"/>
          </p:cNvSpPr>
          <p:nvPr>
            <p:ph idx="1"/>
          </p:nvPr>
        </p:nvSpPr>
        <p:spPr>
          <a:xfrm>
            <a:off x="4976375" y="1120421"/>
            <a:ext cx="6779844" cy="4759047"/>
          </a:xfrm>
        </p:spPr>
        <p:txBody>
          <a:bodyPr vert="horz" lIns="91440" tIns="45720" rIns="91440" bIns="45720" rtlCol="0" anchor="t">
            <a:normAutofit fontScale="77500" lnSpcReduction="20000"/>
          </a:bodyPr>
          <a:lstStyle/>
          <a:p>
            <a:pPr marL="0" indent="0">
              <a:buNone/>
            </a:pPr>
            <a:endParaRPr lang="en-US" sz="2200">
              <a:cs typeface="Calibri"/>
            </a:endParaRPr>
          </a:p>
          <a:p>
            <a:pPr marL="0" indent="0">
              <a:buNone/>
            </a:pPr>
            <a:r>
              <a:rPr lang="en-US" sz="2200" b="1" u="sng" dirty="0">
                <a:solidFill>
                  <a:schemeClr val="tx1">
                    <a:lumMod val="95000"/>
                  </a:schemeClr>
                </a:solidFill>
                <a:cs typeface="Calibri"/>
              </a:rPr>
              <a:t>Problem Statement</a:t>
            </a:r>
          </a:p>
          <a:p>
            <a:r>
              <a:rPr lang="en-US" sz="2200" dirty="0">
                <a:cs typeface="Calibri"/>
              </a:rPr>
              <a:t>There are 5 million Nurses. They are smart, have financial resources, but typically have only 1 minute manage their portfolio in a poor computing </a:t>
            </a:r>
            <a:r>
              <a:rPr lang="en-US" sz="2200" dirty="0" err="1">
                <a:cs typeface="Calibri"/>
              </a:rPr>
              <a:t>envirionment</a:t>
            </a:r>
            <a:endParaRPr lang="en-US" dirty="0" err="1"/>
          </a:p>
          <a:p>
            <a:endParaRPr lang="en-US" sz="2200">
              <a:cs typeface="Calibri"/>
            </a:endParaRPr>
          </a:p>
          <a:p>
            <a:endParaRPr lang="en-US" sz="2200">
              <a:cs typeface="Calibri"/>
            </a:endParaRPr>
          </a:p>
          <a:p>
            <a:pPr marL="0" indent="0">
              <a:buNone/>
            </a:pPr>
            <a:r>
              <a:rPr lang="en-US" sz="2200" b="1" u="sng" dirty="0">
                <a:cs typeface="Calibri"/>
              </a:rPr>
              <a:t>Approach</a:t>
            </a:r>
          </a:p>
          <a:p>
            <a:r>
              <a:rPr lang="en-US" sz="2200" dirty="0">
                <a:cs typeface="Calibri"/>
              </a:rPr>
              <a:t>Chatbots provide the perfect intuitive interface for users with limited PC access</a:t>
            </a:r>
          </a:p>
          <a:p>
            <a:r>
              <a:rPr lang="en-US" sz="2200" dirty="0">
                <a:cs typeface="Calibri"/>
              </a:rPr>
              <a:t>Smart Analytics combined with unsupervised learning assist with risk management by clustering the users,  recommenders advise users on how to get back to the mean of nurses like them</a:t>
            </a:r>
          </a:p>
          <a:p>
            <a:r>
              <a:rPr lang="en-US" sz="2200" dirty="0">
                <a:cs typeface="Calibri"/>
              </a:rPr>
              <a:t>Blockchain, Smart Contract Secure user data, provide platform incentives, and investment opportunities</a:t>
            </a:r>
          </a:p>
          <a:p>
            <a:r>
              <a:rPr lang="en-US" sz="2200" dirty="0">
                <a:cs typeface="Calibri"/>
              </a:rPr>
              <a:t>Modern Tooling, Open Source STACK, and  a reactive frontend simplify the user experience, facilitates platform agility and capabilities</a:t>
            </a:r>
          </a:p>
          <a:p>
            <a:endParaRPr lang="en-US" sz="2200">
              <a:cs typeface="Calibri"/>
            </a:endParaRPr>
          </a:p>
        </p:txBody>
      </p:sp>
    </p:spTree>
    <p:extLst>
      <p:ext uri="{BB962C8B-B14F-4D97-AF65-F5344CB8AC3E}">
        <p14:creationId xmlns:p14="http://schemas.microsoft.com/office/powerpoint/2010/main" val="1024251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062DD87-DFDE-47CF-6A04-08B2F1DA683D}"/>
              </a:ext>
            </a:extLst>
          </p:cNvPr>
          <p:cNvPicPr>
            <a:picLocks noChangeAspect="1"/>
          </p:cNvPicPr>
          <p:nvPr/>
        </p:nvPicPr>
        <p:blipFill>
          <a:blip r:embed="rId3">
            <a:extLst>
              <a:ext uri="{28A0092B-C50C-407E-A947-70E740481C1C}">
                <a14:useLocalDpi xmlns:a14="http://schemas.microsoft.com/office/drawing/2010/main" val="0"/>
              </a:ext>
            </a:extLst>
          </a:blip>
          <a:srcRect l="10427" r="10427"/>
          <a:stretch/>
        </p:blipFill>
        <p:spPr>
          <a:xfrm>
            <a:off x="2522358" y="10"/>
            <a:ext cx="9669642" cy="6857990"/>
          </a:xfrm>
          <a:prstGeom prst="rect">
            <a:avLst/>
          </a:prstGeom>
        </p:spPr>
      </p:pic>
      <p:sp>
        <p:nvSpPr>
          <p:cNvPr id="22" name="Rectangle 21">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A5D7706-61B4-E0A1-4D2D-934AAA4CF948}"/>
              </a:ext>
            </a:extLst>
          </p:cNvPr>
          <p:cNvSpPr>
            <a:spLocks noGrp="1"/>
          </p:cNvSpPr>
          <p:nvPr>
            <p:ph type="title"/>
          </p:nvPr>
        </p:nvSpPr>
        <p:spPr>
          <a:xfrm>
            <a:off x="444228" y="515365"/>
            <a:ext cx="5704731" cy="1079457"/>
          </a:xfrm>
          <a:noFill/>
        </p:spPr>
        <p:txBody>
          <a:bodyPr vert="horz" lIns="91440" tIns="45720" rIns="91440" bIns="45720" rtlCol="0" anchor="b">
            <a:normAutofit fontScale="90000"/>
          </a:bodyPr>
          <a:lstStyle/>
          <a:p>
            <a:r>
              <a:rPr lang="en-US" sz="5200" b="1" dirty="0"/>
              <a:t>Keeping  your Data Safe</a:t>
            </a:r>
          </a:p>
        </p:txBody>
      </p:sp>
      <p:sp>
        <p:nvSpPr>
          <p:cNvPr id="3" name="TextBox 2">
            <a:extLst>
              <a:ext uri="{FF2B5EF4-FFF2-40B4-BE49-F238E27FC236}">
                <a16:creationId xmlns:a16="http://schemas.microsoft.com/office/drawing/2014/main" id="{9A879E57-8D87-2741-B1B4-6031370E2057}"/>
              </a:ext>
            </a:extLst>
          </p:cNvPr>
          <p:cNvSpPr txBox="1"/>
          <p:nvPr/>
        </p:nvSpPr>
        <p:spPr>
          <a:xfrm>
            <a:off x="442686" y="2267339"/>
            <a:ext cx="426720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Teleport uses blockchain and smart contracts to secure your private data.  Only you have the key, so only you can authorize the release of data to those third parties you wish.  The blockchain tracks data access anytime you like.  If your unhappy, with anyone that has the rights to see your data, simply revoke their permission</a:t>
            </a:r>
          </a:p>
        </p:txBody>
      </p:sp>
    </p:spTree>
    <p:extLst>
      <p:ext uri="{BB962C8B-B14F-4D97-AF65-F5344CB8AC3E}">
        <p14:creationId xmlns:p14="http://schemas.microsoft.com/office/powerpoint/2010/main" val="2346493308"/>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1">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B8FC2A-24D5-9712-0421-2D9E2DFFCC29}"/>
              </a:ext>
            </a:extLst>
          </p:cNvPr>
          <p:cNvSpPr>
            <a:spLocks noGrp="1"/>
          </p:cNvSpPr>
          <p:nvPr>
            <p:ph type="title"/>
          </p:nvPr>
        </p:nvSpPr>
        <p:spPr>
          <a:xfrm>
            <a:off x="112487" y="302920"/>
            <a:ext cx="6578336" cy="697999"/>
          </a:xfrm>
        </p:spPr>
        <p:txBody>
          <a:bodyPr vert="horz" lIns="91440" tIns="45720" rIns="91440" bIns="45720" rtlCol="0" anchor="ctr">
            <a:normAutofit/>
          </a:bodyPr>
          <a:lstStyle/>
          <a:p>
            <a:r>
              <a:rPr lang="en-US" dirty="0"/>
              <a:t>EARN TELLACOIN</a:t>
            </a:r>
          </a:p>
        </p:txBody>
      </p:sp>
      <p:pic>
        <p:nvPicPr>
          <p:cNvPr id="7" name="Content Placeholder 6" descr="A picture containing logo&#10;&#10;Description automatically generated">
            <a:extLst>
              <a:ext uri="{FF2B5EF4-FFF2-40B4-BE49-F238E27FC236}">
                <a16:creationId xmlns:a16="http://schemas.microsoft.com/office/drawing/2014/main" id="{58309804-496B-C261-CB18-6F2B65CBF443}"/>
              </a:ext>
            </a:extLst>
          </p:cNvPr>
          <p:cNvPicPr>
            <a:picLocks noGrp="1" noChangeAspect="1"/>
          </p:cNvPicPr>
          <p:nvPr>
            <p:ph sz="half" idx="1"/>
          </p:nvPr>
        </p:nvPicPr>
        <p:blipFill rotWithShape="1">
          <a:blip r:embed="rId3">
            <a:extLst>
              <a:ext uri="{BEBA8EAE-BF5A-486C-A8C5-ECC9F3942E4B}">
                <a14:imgProps xmlns:a14="http://schemas.microsoft.com/office/drawing/2010/main">
                  <a14:imgLayer r:embed="rId4">
                    <a14:imgEffect>
                      <a14:colorTemperature colorTemp="11200"/>
                    </a14:imgEffect>
                  </a14:imgLayer>
                </a14:imgProps>
              </a:ext>
              <a:ext uri="{28A0092B-C50C-407E-A947-70E740481C1C}">
                <a14:useLocalDpi xmlns:a14="http://schemas.microsoft.com/office/drawing/2010/main" val="0"/>
              </a:ext>
            </a:extLst>
          </a:blip>
          <a:srcRect l="8720" r="4334"/>
          <a:stretch/>
        </p:blipFill>
        <p:spPr>
          <a:xfrm>
            <a:off x="6226167" y="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4" name="Content Placeholder 3">
            <a:extLst>
              <a:ext uri="{FF2B5EF4-FFF2-40B4-BE49-F238E27FC236}">
                <a16:creationId xmlns:a16="http://schemas.microsoft.com/office/drawing/2014/main" id="{8C9E4447-41EF-1ADA-F2A6-8DAB71F78022}"/>
              </a:ext>
            </a:extLst>
          </p:cNvPr>
          <p:cNvSpPr>
            <a:spLocks noGrp="1"/>
          </p:cNvSpPr>
          <p:nvPr>
            <p:ph sz="half" idx="2"/>
          </p:nvPr>
        </p:nvSpPr>
        <p:spPr>
          <a:xfrm>
            <a:off x="490894" y="1670115"/>
            <a:ext cx="5181600" cy="639828"/>
          </a:xfrm>
        </p:spPr>
        <p:txBody>
          <a:bodyPr vert="horz" lIns="91440" tIns="45720" rIns="91440" bIns="45720" rtlCol="0" anchor="t">
            <a:normAutofit/>
          </a:bodyPr>
          <a:lstStyle/>
          <a:p>
            <a:r>
              <a:rPr lang="en-US" dirty="0">
                <a:cs typeface="Calibri"/>
              </a:rPr>
              <a:t>Just for using the platform</a:t>
            </a:r>
          </a:p>
          <a:p>
            <a:endParaRPr lang="en-US" dirty="0">
              <a:cs typeface="Calibri"/>
            </a:endParaRPr>
          </a:p>
        </p:txBody>
      </p:sp>
      <p:sp>
        <p:nvSpPr>
          <p:cNvPr id="6" name="Title 1">
            <a:extLst>
              <a:ext uri="{FF2B5EF4-FFF2-40B4-BE49-F238E27FC236}">
                <a16:creationId xmlns:a16="http://schemas.microsoft.com/office/drawing/2014/main" id="{73FA1520-05F6-91A3-8E7F-031CDCC67E20}"/>
              </a:ext>
            </a:extLst>
          </p:cNvPr>
          <p:cNvSpPr txBox="1">
            <a:spLocks/>
          </p:cNvSpPr>
          <p:nvPr/>
        </p:nvSpPr>
        <p:spPr>
          <a:xfrm>
            <a:off x="140479" y="2539157"/>
            <a:ext cx="7687642" cy="260559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ea typeface="Cambria"/>
              </a:rPr>
              <a:t>Or </a:t>
            </a:r>
            <a:endParaRPr lang="en-US" dirty="0"/>
          </a:p>
          <a:p>
            <a:endParaRPr lang="en-US" dirty="0">
              <a:ea typeface="Cambria" panose="02040503050406030204"/>
            </a:endParaRPr>
          </a:p>
          <a:p>
            <a:endParaRPr lang="en-US" dirty="0">
              <a:ea typeface="Cambria" panose="02040503050406030204"/>
            </a:endParaRPr>
          </a:p>
          <a:p>
            <a:r>
              <a:rPr lang="en-US" dirty="0"/>
              <a:t>BUY TELLACOIN Preferred</a:t>
            </a:r>
            <a:endParaRPr lang="en-US" dirty="0">
              <a:ea typeface="Cambria"/>
            </a:endParaRPr>
          </a:p>
        </p:txBody>
      </p:sp>
      <p:sp>
        <p:nvSpPr>
          <p:cNvPr id="10" name="Content Placeholder 3">
            <a:extLst>
              <a:ext uri="{FF2B5EF4-FFF2-40B4-BE49-F238E27FC236}">
                <a16:creationId xmlns:a16="http://schemas.microsoft.com/office/drawing/2014/main" id="{148918F4-666D-8F04-7F05-E25A02DE09EF}"/>
              </a:ext>
            </a:extLst>
          </p:cNvPr>
          <p:cNvSpPr txBox="1">
            <a:spLocks/>
          </p:cNvSpPr>
          <p:nvPr/>
        </p:nvSpPr>
        <p:spPr>
          <a:xfrm>
            <a:off x="456682" y="5337046"/>
            <a:ext cx="5181600" cy="63982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cs typeface="Calibri"/>
              </a:rPr>
              <a:t>As an investment</a:t>
            </a:r>
            <a:endParaRPr lang="en-US" dirty="0"/>
          </a:p>
          <a:p>
            <a:endParaRPr lang="en-US" dirty="0">
              <a:cs typeface="Calibri"/>
            </a:endParaRPr>
          </a:p>
        </p:txBody>
      </p:sp>
    </p:spTree>
    <p:extLst>
      <p:ext uri="{BB962C8B-B14F-4D97-AF65-F5344CB8AC3E}">
        <p14:creationId xmlns:p14="http://schemas.microsoft.com/office/powerpoint/2010/main" val="1657245558"/>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1" nodeType="clickEffect">
                                  <p:stCondLst>
                                    <p:cond delay="0"/>
                                  </p:stCondLst>
                                  <p:iterate type="lt">
                                    <p:tmPct val="50000"/>
                                  </p:iterate>
                                  <p:childTnLst>
                                    <p:set>
                                      <p:cBhvr>
                                        <p:cTn id="6" dur="1" fill="hold">
                                          <p:stCondLst>
                                            <p:cond delay="0"/>
                                          </p:stCondLst>
                                        </p:cTn>
                                        <p:tgtEl>
                                          <p:spTgt spid="2"/>
                                        </p:tgtEl>
                                        <p:attrNameLst>
                                          <p:attrName>style.visibility</p:attrName>
                                        </p:attrNameLst>
                                      </p:cBhvr>
                                      <p:to>
                                        <p:strVal val="visible"/>
                                      </p:to>
                                    </p:set>
                                    <p:set>
                                      <p:cBhvr>
                                        <p:cTn id="7" dur="455" fill="hold">
                                          <p:stCondLst>
                                            <p:cond delay="0"/>
                                          </p:stCondLst>
                                        </p:cTn>
                                        <p:tgtEl>
                                          <p:spTgt spid="2"/>
                                        </p:tgtEl>
                                        <p:attrNameLst>
                                          <p:attrName>style.rotation</p:attrName>
                                        </p:attrNameLst>
                                      </p:cBhvr>
                                      <p:to>
                                        <p:strVal val="-45.0"/>
                                      </p:to>
                                    </p:set>
                                    <p:anim calcmode="lin" valueType="num">
                                      <p:cBhvr>
                                        <p:cTn id="8" dur="455" fill="hold">
                                          <p:stCondLst>
                                            <p:cond delay="455"/>
                                          </p:stCondLst>
                                        </p:cTn>
                                        <p:tgtEl>
                                          <p:spTgt spid="2"/>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2"/>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2"/>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2"/>
                                        </p:tgtEl>
                                        <p:attrNameLst>
                                          <p:attrName>ppt_y</p:attrName>
                                        </p:attrNameLst>
                                      </p:cBhvr>
                                      <p:tavLst>
                                        <p:tav tm="0">
                                          <p:val>
                                            <p:strVal val="#ppt_y-(0.354*#ppt_w-0.172*#ppt_h)"/>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53" presetClass="exit" presetSubtype="32" fill="hold" grpId="0" nodeType="clickEffect">
                                  <p:stCondLst>
                                    <p:cond delay="0"/>
                                  </p:stCondLst>
                                  <p:iterate type="lt">
                                    <p:tmPct val="0"/>
                                  </p:iterate>
                                  <p:childTnLst>
                                    <p:anim calcmode="lin" valueType="num">
                                      <p:cBhvr>
                                        <p:cTn id="15" dur="500"/>
                                        <p:tgtEl>
                                          <p:spTgt spid="2"/>
                                        </p:tgtEl>
                                        <p:attrNameLst>
                                          <p:attrName>ppt_w</p:attrName>
                                        </p:attrNameLst>
                                      </p:cBhvr>
                                      <p:tavLst>
                                        <p:tav tm="0">
                                          <p:val>
                                            <p:strVal val="ppt_w"/>
                                          </p:val>
                                        </p:tav>
                                        <p:tav tm="100000">
                                          <p:val>
                                            <p:fltVal val="0"/>
                                          </p:val>
                                        </p:tav>
                                      </p:tavLst>
                                    </p:anim>
                                    <p:anim calcmode="lin" valueType="num">
                                      <p:cBhvr>
                                        <p:cTn id="16" dur="500"/>
                                        <p:tgtEl>
                                          <p:spTgt spid="2"/>
                                        </p:tgtEl>
                                        <p:attrNameLst>
                                          <p:attrName>ppt_h</p:attrName>
                                        </p:attrNameLst>
                                      </p:cBhvr>
                                      <p:tavLst>
                                        <p:tav tm="0">
                                          <p:val>
                                            <p:strVal val="ppt_h"/>
                                          </p:val>
                                        </p:tav>
                                        <p:tav tm="100000">
                                          <p:val>
                                            <p:fltVal val="0"/>
                                          </p:val>
                                        </p:tav>
                                      </p:tavLst>
                                    </p:anim>
                                    <p:animEffect transition="out" filter="fade">
                                      <p:cBhvr>
                                        <p:cTn id="17" dur="500"/>
                                        <p:tgtEl>
                                          <p:spTgt spid="2"/>
                                        </p:tgtEl>
                                      </p:cBhvr>
                                    </p:animEffect>
                                    <p:set>
                                      <p:cBhvr>
                                        <p:cTn id="18" dur="1" fill="hold">
                                          <p:stCondLst>
                                            <p:cond delay="499"/>
                                          </p:stCondLst>
                                        </p:cTn>
                                        <p:tgtEl>
                                          <p:spTgt spid="2"/>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38" presetClass="entr" presetSubtype="0" accel="50000" fill="hold" grpId="1" nodeType="clickEffect">
                                  <p:stCondLst>
                                    <p:cond delay="0"/>
                                  </p:stCondLst>
                                  <p:iterate type="lt">
                                    <p:tmPct val="50000"/>
                                  </p:iterate>
                                  <p:childTnLst>
                                    <p:set>
                                      <p:cBhvr>
                                        <p:cTn id="22" dur="1" fill="hold">
                                          <p:stCondLst>
                                            <p:cond delay="0"/>
                                          </p:stCondLst>
                                        </p:cTn>
                                        <p:tgtEl>
                                          <p:spTgt spid="6"/>
                                        </p:tgtEl>
                                        <p:attrNameLst>
                                          <p:attrName>style.visibility</p:attrName>
                                        </p:attrNameLst>
                                      </p:cBhvr>
                                      <p:to>
                                        <p:strVal val="visible"/>
                                      </p:to>
                                    </p:set>
                                    <p:set>
                                      <p:cBhvr>
                                        <p:cTn id="23" dur="455" fill="hold">
                                          <p:stCondLst>
                                            <p:cond delay="0"/>
                                          </p:stCondLst>
                                        </p:cTn>
                                        <p:tgtEl>
                                          <p:spTgt spid="6"/>
                                        </p:tgtEl>
                                        <p:attrNameLst>
                                          <p:attrName>style.rotation</p:attrName>
                                        </p:attrNameLst>
                                      </p:cBhvr>
                                      <p:to>
                                        <p:strVal val="-45.0"/>
                                      </p:to>
                                    </p:set>
                                    <p:anim calcmode="lin" valueType="num">
                                      <p:cBhvr>
                                        <p:cTn id="24" dur="455" fill="hold">
                                          <p:stCondLst>
                                            <p:cond delay="455"/>
                                          </p:stCondLst>
                                        </p:cTn>
                                        <p:tgtEl>
                                          <p:spTgt spid="6"/>
                                        </p:tgtEl>
                                        <p:attrNameLst>
                                          <p:attrName>style.rotation</p:attrName>
                                        </p:attrNameLst>
                                      </p:cBhvr>
                                      <p:tavLst>
                                        <p:tav tm="0">
                                          <p:val>
                                            <p:fltVal val="-45"/>
                                          </p:val>
                                        </p:tav>
                                        <p:tav tm="69900">
                                          <p:val>
                                            <p:fltVal val="45"/>
                                          </p:val>
                                        </p:tav>
                                        <p:tav tm="100000">
                                          <p:val>
                                            <p:fltVal val="0"/>
                                          </p:val>
                                        </p:tav>
                                      </p:tavLst>
                                    </p:anim>
                                    <p:anim calcmode="lin" valueType="num">
                                      <p:cBhvr>
                                        <p:cTn id="25" dur="455" fill="hold">
                                          <p:stCondLst>
                                            <p:cond delay="0"/>
                                          </p:stCondLst>
                                        </p:cTn>
                                        <p:tgtEl>
                                          <p:spTgt spid="6"/>
                                        </p:tgtEl>
                                        <p:attrNameLst>
                                          <p:attrName>ppt_y</p:attrName>
                                        </p:attrNameLst>
                                      </p:cBhvr>
                                      <p:tavLst>
                                        <p:tav tm="0">
                                          <p:val>
                                            <p:strVal val="#ppt_y-1"/>
                                          </p:val>
                                        </p:tav>
                                        <p:tav tm="100000">
                                          <p:val>
                                            <p:strVal val="#ppt_y-(0.354*#ppt_w-0.172*#ppt_h)"/>
                                          </p:val>
                                        </p:tav>
                                      </p:tavLst>
                                    </p:anim>
                                    <p:anim calcmode="lin" valueType="num">
                                      <p:cBhvr>
                                        <p:cTn id="26" dur="156" decel="50000" autoRev="1" fill="hold">
                                          <p:stCondLst>
                                            <p:cond delay="455"/>
                                          </p:stCondLst>
                                        </p:cTn>
                                        <p:tgtEl>
                                          <p:spTgt spid="6"/>
                                        </p:tgtEl>
                                        <p:attrNameLst>
                                          <p:attrName>ppt_y</p:attrName>
                                        </p:attrNameLst>
                                      </p:cBhvr>
                                      <p:tavLst>
                                        <p:tav tm="0">
                                          <p:val>
                                            <p:strVal val="#ppt_y-(0.354*#ppt_w-0.172*#ppt_h)"/>
                                          </p:val>
                                        </p:tav>
                                        <p:tav tm="100000">
                                          <p:val>
                                            <p:strVal val="#ppt_y-(0.354*#ppt_w-0.172*#ppt_h)-#ppt_h/2"/>
                                          </p:val>
                                        </p:tav>
                                      </p:tavLst>
                                    </p:anim>
                                    <p:anim calcmode="lin" valueType="num">
                                      <p:cBhvr>
                                        <p:cTn id="27" dur="136" fill="hold">
                                          <p:stCondLst>
                                            <p:cond delay="864"/>
                                          </p:stCondLst>
                                        </p:cTn>
                                        <p:tgtEl>
                                          <p:spTgt spid="6"/>
                                        </p:tgtEl>
                                        <p:attrNameLst>
                                          <p:attrName>ppt_y</p:attrName>
                                        </p:attrNameLst>
                                      </p:cBhvr>
                                      <p:tavLst>
                                        <p:tav tm="0">
                                          <p:val>
                                            <p:strVal val="#ppt_y-(0.354*#ppt_w-0.172*#ppt_h)"/>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53" presetClass="exit" presetSubtype="32" fill="hold" grpId="0" nodeType="clickEffect">
                                  <p:stCondLst>
                                    <p:cond delay="0"/>
                                  </p:stCondLst>
                                  <p:iterate type="lt">
                                    <p:tmPct val="0"/>
                                  </p:iterate>
                                  <p:childTnLst>
                                    <p:anim calcmode="lin" valueType="num">
                                      <p:cBhvr>
                                        <p:cTn id="31" dur="500"/>
                                        <p:tgtEl>
                                          <p:spTgt spid="6"/>
                                        </p:tgtEl>
                                        <p:attrNameLst>
                                          <p:attrName>ppt_w</p:attrName>
                                        </p:attrNameLst>
                                      </p:cBhvr>
                                      <p:tavLst>
                                        <p:tav tm="0">
                                          <p:val>
                                            <p:strVal val="ppt_w"/>
                                          </p:val>
                                        </p:tav>
                                        <p:tav tm="100000">
                                          <p:val>
                                            <p:fltVal val="0"/>
                                          </p:val>
                                        </p:tav>
                                      </p:tavLst>
                                    </p:anim>
                                    <p:anim calcmode="lin" valueType="num">
                                      <p:cBhvr>
                                        <p:cTn id="32" dur="500"/>
                                        <p:tgtEl>
                                          <p:spTgt spid="6"/>
                                        </p:tgtEl>
                                        <p:attrNameLst>
                                          <p:attrName>ppt_h</p:attrName>
                                        </p:attrNameLst>
                                      </p:cBhvr>
                                      <p:tavLst>
                                        <p:tav tm="0">
                                          <p:val>
                                            <p:strVal val="ppt_h"/>
                                          </p:val>
                                        </p:tav>
                                        <p:tav tm="100000">
                                          <p:val>
                                            <p:fltVal val="0"/>
                                          </p:val>
                                        </p:tav>
                                      </p:tavLst>
                                    </p:anim>
                                    <p:animEffect transition="out" filter="fade">
                                      <p:cBhvr>
                                        <p:cTn id="33" dur="500"/>
                                        <p:tgtEl>
                                          <p:spTgt spid="6"/>
                                        </p:tgtEl>
                                      </p:cBhvr>
                                    </p:animEffect>
                                    <p:set>
                                      <p:cBhvr>
                                        <p:cTn id="34"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6" grpId="0"/>
      <p:bldP spid="6" grpId="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63167F2-2BCC-A03B-77E7-A67E02EB8124}"/>
              </a:ext>
            </a:extLst>
          </p:cNvPr>
          <p:cNvSpPr/>
          <p:nvPr/>
        </p:nvSpPr>
        <p:spPr>
          <a:xfrm>
            <a:off x="7531610" y="196948"/>
            <a:ext cx="4496266" cy="2068089"/>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cap="none" spc="0" dirty="0">
                <a:ln w="13462">
                  <a:solidFill>
                    <a:schemeClr val="bg1"/>
                  </a:solidFill>
                  <a:prstDash val="solid"/>
                </a:ln>
                <a:effectLst>
                  <a:outerShdw dist="38100" dir="2700000" algn="bl" rotWithShape="0">
                    <a:schemeClr val="accent5"/>
                  </a:outerShdw>
                </a:effectLst>
                <a:latin typeface="Cambria"/>
                <a:ea typeface="Cambria"/>
                <a:cs typeface="+mj-cs"/>
              </a:rPr>
              <a:t>Are you familiar with Cryptocurrency?</a:t>
            </a:r>
            <a:endParaRPr lang="en-US" sz="3600" cap="none" spc="0" dirty="0">
              <a:ln w="13462">
                <a:solidFill>
                  <a:prstClr val="black"/>
                </a:solidFill>
                <a:prstDash val="solid"/>
              </a:ln>
              <a:effectLst>
                <a:outerShdw dist="38100" dir="2700000" algn="bl" rotWithShape="0">
                  <a:srgbClr val="5B9BD5"/>
                </a:outerShdw>
              </a:effectLst>
              <a:latin typeface="Cambria"/>
              <a:ea typeface="Cambria"/>
              <a:cs typeface="+mj-cs"/>
            </a:endParaRPr>
          </a:p>
        </p:txBody>
      </p:sp>
      <p:pic>
        <p:nvPicPr>
          <p:cNvPr id="7" name="Content Placeholder 6" descr="A group of coins&#10;&#10;Description automatically generated with low confidence">
            <a:extLst>
              <a:ext uri="{FF2B5EF4-FFF2-40B4-BE49-F238E27FC236}">
                <a16:creationId xmlns:a16="http://schemas.microsoft.com/office/drawing/2014/main" id="{5130E8D2-2B89-3EA6-BEA9-D9510A130AFC}"/>
              </a:ext>
            </a:extLst>
          </p:cNvPr>
          <p:cNvPicPr>
            <a:picLocks noGrp="1" noChangeAspect="1"/>
          </p:cNvPicPr>
          <p:nvPr>
            <p:ph sz="half" idx="1"/>
          </p:nvPr>
        </p:nvPicPr>
        <p:blipFill rotWithShape="1">
          <a:blip r:embed="rId3">
            <a:extLst>
              <a:ext uri="{28A0092B-C50C-407E-A947-70E740481C1C}">
                <a14:useLocalDpi xmlns:a14="http://schemas.microsoft.com/office/drawing/2010/main" val="0"/>
              </a:ext>
            </a:extLst>
          </a:blip>
          <a:srcRect l="10023" r="22463" b="-1"/>
          <a:stretch/>
        </p:blipFill>
        <p:spPr>
          <a:xfrm>
            <a:off x="0" y="0"/>
            <a:ext cx="6936390" cy="6857990"/>
          </a:xfrm>
          <a:prstGeom prst="rect">
            <a:avLst/>
          </a:prstGeom>
        </p:spPr>
      </p:pic>
      <p:sp>
        <p:nvSpPr>
          <p:cNvPr id="4" name="Content Placeholder 3">
            <a:extLst>
              <a:ext uri="{FF2B5EF4-FFF2-40B4-BE49-F238E27FC236}">
                <a16:creationId xmlns:a16="http://schemas.microsoft.com/office/drawing/2014/main" id="{3495E34D-10C4-0C9B-2701-6D2993EEE4ED}"/>
              </a:ext>
            </a:extLst>
          </p:cNvPr>
          <p:cNvSpPr>
            <a:spLocks noGrp="1"/>
          </p:cNvSpPr>
          <p:nvPr>
            <p:ph sz="half" idx="2"/>
          </p:nvPr>
        </p:nvSpPr>
        <p:spPr>
          <a:xfrm>
            <a:off x="7531610" y="2434201"/>
            <a:ext cx="3822189" cy="3742762"/>
          </a:xfrm>
        </p:spPr>
        <p:txBody>
          <a:bodyPr vert="horz" lIns="91440" tIns="45720" rIns="91440" bIns="45720" rtlCol="0" anchor="t">
            <a:normAutofit/>
          </a:bodyPr>
          <a:lstStyle/>
          <a:p>
            <a:r>
              <a:rPr lang="en-US" sz="2000" dirty="0">
                <a:latin typeface="Monotype Corsiva"/>
              </a:rPr>
              <a:t>What do you think about earning crypto for your  time spent in your </a:t>
            </a:r>
            <a:r>
              <a:rPr lang="en-US" sz="2000" dirty="0" err="1">
                <a:latin typeface="Monotype Corsiva"/>
              </a:rPr>
              <a:t>tella</a:t>
            </a:r>
            <a:r>
              <a:rPr lang="en-US" sz="2000" dirty="0">
                <a:latin typeface="Monotype Corsiva"/>
              </a:rPr>
              <a:t> portfolio? Chatting with peers regarding your current and future investing plans? Sharing your portfolio info with others, perhaps as a blueprint for them to get started?</a:t>
            </a:r>
          </a:p>
          <a:p>
            <a:r>
              <a:rPr lang="en-US" sz="2000" dirty="0">
                <a:latin typeface="Monotype Corsiva" panose="03010101010201010101" pitchFamily="66" charset="0"/>
              </a:rPr>
              <a:t>INCENTIVE!!!!</a:t>
            </a:r>
          </a:p>
          <a:p>
            <a:r>
              <a:rPr lang="en-US" sz="2000" dirty="0">
                <a:latin typeface="Monotype Corsiva" panose="03010101010201010101" pitchFamily="66" charset="0"/>
              </a:rPr>
              <a:t>INDEPENDENCE!!!!</a:t>
            </a:r>
          </a:p>
          <a:p>
            <a:r>
              <a:rPr lang="en-US" sz="2000" dirty="0">
                <a:latin typeface="Monotype Corsiva" panose="03010101010201010101" pitchFamily="66" charset="0"/>
              </a:rPr>
              <a:t>EXCLUSIVITY!!!!</a:t>
            </a:r>
          </a:p>
          <a:p>
            <a:endParaRPr lang="en-US" sz="2000" dirty="0">
              <a:latin typeface="Monotype Corsiva" panose="03010101010201010101" pitchFamily="66" charset="0"/>
            </a:endParaRPr>
          </a:p>
          <a:p>
            <a:endParaRPr lang="en-US" sz="2000" dirty="0">
              <a:latin typeface="Monotype Corsiva" panose="03010101010201010101" pitchFamily="66" charset="0"/>
            </a:endParaRPr>
          </a:p>
          <a:p>
            <a:endParaRPr lang="en-US" sz="2000" dirty="0">
              <a:latin typeface="Monotype Corsiva" panose="03010101010201010101" pitchFamily="66" charset="0"/>
            </a:endParaRPr>
          </a:p>
        </p:txBody>
      </p:sp>
    </p:spTree>
    <p:extLst>
      <p:ext uri="{BB962C8B-B14F-4D97-AF65-F5344CB8AC3E}">
        <p14:creationId xmlns:p14="http://schemas.microsoft.com/office/powerpoint/2010/main" val="38958091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heel(1)">
                                      <p:cBhvr>
                                        <p:cTn id="12" dur="20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mph" presetSubtype="0" fill="hold" grpId="0" nodeType="clickEffect">
                                  <p:stCondLst>
                                    <p:cond delay="0"/>
                                  </p:stCondLst>
                                  <p:childTnLst>
                                    <p:animRot by="21600000">
                                      <p:cBhvr>
                                        <p:cTn id="16" dur="2000" fill="hold"/>
                                        <p:tgtEl>
                                          <p:spTgt spid="4">
                                            <p:txEl>
                                              <p:pRg st="0" end="0"/>
                                            </p:txEl>
                                          </p:spTgt>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8" presetClass="emph" presetSubtype="0" fill="hold" grpId="0" nodeType="clickEffect">
                                  <p:stCondLst>
                                    <p:cond delay="0"/>
                                  </p:stCondLst>
                                  <p:childTnLst>
                                    <p:animRot by="21600000">
                                      <p:cBhvr>
                                        <p:cTn id="20" dur="2000" fill="hold"/>
                                        <p:tgtEl>
                                          <p:spTgt spid="4">
                                            <p:txEl>
                                              <p:pRg st="1" end="1"/>
                                            </p:txEl>
                                          </p:spTgt>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8" presetClass="emph" presetSubtype="0" fill="hold" grpId="0" nodeType="clickEffect">
                                  <p:stCondLst>
                                    <p:cond delay="0"/>
                                  </p:stCondLst>
                                  <p:childTnLst>
                                    <p:animRot by="21600000">
                                      <p:cBhvr>
                                        <p:cTn id="24" dur="2000" fill="hold"/>
                                        <p:tgtEl>
                                          <p:spTgt spid="4">
                                            <p:txEl>
                                              <p:pRg st="2" end="2"/>
                                            </p:txEl>
                                          </p:spTgt>
                                        </p:tgtEl>
                                        <p:attrNameLst>
                                          <p:attrName>r</p:attrName>
                                        </p:attrNameLst>
                                      </p:cBhvr>
                                    </p:animRot>
                                  </p:childTnLst>
                                </p:cTn>
                              </p:par>
                            </p:childTnLst>
                          </p:cTn>
                        </p:par>
                      </p:childTnLst>
                    </p:cTn>
                  </p:par>
                  <p:par>
                    <p:cTn id="25" fill="hold">
                      <p:stCondLst>
                        <p:cond delay="indefinite"/>
                      </p:stCondLst>
                      <p:childTnLst>
                        <p:par>
                          <p:cTn id="26" fill="hold">
                            <p:stCondLst>
                              <p:cond delay="0"/>
                            </p:stCondLst>
                            <p:childTnLst>
                              <p:par>
                                <p:cTn id="27" presetID="8" presetClass="emph" presetSubtype="0" fill="hold" grpId="0" nodeType="clickEffect">
                                  <p:stCondLst>
                                    <p:cond delay="0"/>
                                  </p:stCondLst>
                                  <p:childTnLst>
                                    <p:animRot by="21600000">
                                      <p:cBhvr>
                                        <p:cTn id="28" dur="2000" fill="hold"/>
                                        <p:tgtEl>
                                          <p:spTgt spid="4">
                                            <p:txEl>
                                              <p:pRg st="3" end="3"/>
                                            </p:txEl>
                                          </p:spTgt>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A10D37-1800-5F2D-D8AC-B73CE9D1A5FA}"/>
              </a:ext>
            </a:extLst>
          </p:cNvPr>
          <p:cNvSpPr>
            <a:spLocks noGrp="1"/>
          </p:cNvSpPr>
          <p:nvPr>
            <p:ph type="title"/>
          </p:nvPr>
        </p:nvSpPr>
        <p:spPr>
          <a:xfrm>
            <a:off x="640080" y="325369"/>
            <a:ext cx="4368602" cy="1956841"/>
          </a:xfrm>
        </p:spPr>
        <p:txBody>
          <a:bodyPr vert="horz" lIns="91440" tIns="45720" rIns="91440" bIns="45720" rtlCol="0" anchor="b">
            <a:normAutofit fontScale="90000"/>
          </a:bodyPr>
          <a:lstStyle/>
          <a:p>
            <a:r>
              <a:rPr lang="en-US" sz="5400" dirty="0"/>
              <a:t>What to use your </a:t>
            </a:r>
            <a:r>
              <a:rPr lang="en-US" sz="5400" dirty="0" err="1"/>
              <a:t>Tellacoin</a:t>
            </a:r>
            <a:r>
              <a:rPr lang="en-US" sz="5400" dirty="0"/>
              <a:t> for?</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CE9080F9-E98B-F08B-3B19-A86EF1FD7A06}"/>
              </a:ext>
            </a:extLst>
          </p:cNvPr>
          <p:cNvSpPr>
            <a:spLocks noGrp="1"/>
          </p:cNvSpPr>
          <p:nvPr>
            <p:ph sz="half" idx="2"/>
          </p:nvPr>
        </p:nvSpPr>
        <p:spPr>
          <a:xfrm>
            <a:off x="640080" y="2872899"/>
            <a:ext cx="4243589" cy="3320668"/>
          </a:xfrm>
        </p:spPr>
        <p:txBody>
          <a:bodyPr vert="horz" lIns="91440" tIns="45720" rIns="91440" bIns="45720" rtlCol="0" anchor="t">
            <a:normAutofit/>
          </a:bodyPr>
          <a:lstStyle/>
          <a:p>
            <a:pPr marL="0" indent="0">
              <a:buNone/>
            </a:pPr>
            <a:r>
              <a:rPr lang="en-US" sz="2200" dirty="0">
                <a:latin typeface="Baghdad"/>
                <a:cs typeface="Baghdad"/>
              </a:rPr>
              <a:t>~</a:t>
            </a:r>
            <a:r>
              <a:rPr lang="en-US" sz="2200" dirty="0">
                <a:latin typeface="Imprint MT Shadow"/>
                <a:cs typeface="Baghdad"/>
              </a:rPr>
              <a:t>Make </a:t>
            </a:r>
            <a:r>
              <a:rPr lang="en-US" sz="2200" dirty="0" err="1">
                <a:latin typeface="Imprint MT Shadow"/>
                <a:cs typeface="Baghdad"/>
              </a:rPr>
              <a:t>Tellacoin</a:t>
            </a:r>
            <a:r>
              <a:rPr lang="en-US" sz="2200" dirty="0">
                <a:latin typeface="Imprint MT Shadow"/>
                <a:cs typeface="Baghdad"/>
              </a:rPr>
              <a:t> work for you! Buy new stocks, convert to other crypto and Level up your portfolio status and chose one of  the following levels of your choice. (Silver, Gold, and  Platinum)</a:t>
            </a:r>
          </a:p>
          <a:p>
            <a:pPr marL="0" indent="0">
              <a:buNone/>
            </a:pPr>
            <a:endParaRPr lang="en-US" sz="2200" dirty="0"/>
          </a:p>
          <a:p>
            <a:pPr marL="0" indent="0">
              <a:buNone/>
            </a:pPr>
            <a:endParaRPr lang="en-US" sz="2200" dirty="0"/>
          </a:p>
        </p:txBody>
      </p:sp>
      <p:pic>
        <p:nvPicPr>
          <p:cNvPr id="6" name="Content Placeholder 5" descr="A picture containing circle&#10;&#10;Description automatically generated">
            <a:extLst>
              <a:ext uri="{FF2B5EF4-FFF2-40B4-BE49-F238E27FC236}">
                <a16:creationId xmlns:a16="http://schemas.microsoft.com/office/drawing/2014/main" id="{215C7FE7-C133-B951-23DE-ACF296840636}"/>
              </a:ext>
            </a:extLst>
          </p:cNvPr>
          <p:cNvPicPr>
            <a:picLocks noGrp="1" noChangeAspect="1"/>
          </p:cNvPicPr>
          <p:nvPr>
            <p:ph sz="half" idx="1"/>
          </p:nvPr>
        </p:nvPicPr>
        <p:blipFill rotWithShape="1">
          <a:blip r:embed="rId3">
            <a:extLst>
              <a:ext uri="{28A0092B-C50C-407E-A947-70E740481C1C}">
                <a14:useLocalDpi xmlns:a14="http://schemas.microsoft.com/office/drawing/2010/main" val="0"/>
              </a:ext>
            </a:extLst>
          </a:blip>
          <a:srcRect t="302" r="-2" b="-2"/>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45566878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decel="50000" fill="hold">
                                          <p:stCondLst>
                                            <p:cond delay="0"/>
                                          </p:stCondLst>
                                        </p:cTn>
                                        <p:tgtEl>
                                          <p:spTgt spid="2"/>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2"/>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2"/>
                                        </p:tgtEl>
                                        <p:attrNameLst>
                                          <p:attrName>ppt_w</p:attrName>
                                        </p:attrNameLst>
                                      </p:cBhvr>
                                      <p:tavLst>
                                        <p:tav tm="0">
                                          <p:val>
                                            <p:strVal val="#ppt_w*.05"/>
                                          </p:val>
                                        </p:tav>
                                        <p:tav tm="100000">
                                          <p:val>
                                            <p:strVal val="#ppt_w"/>
                                          </p:val>
                                        </p:tav>
                                      </p:tavLst>
                                    </p:anim>
                                    <p:anim calcmode="lin" valueType="num">
                                      <p:cBhvr>
                                        <p:cTn id="10" dur="1000" fill="hold"/>
                                        <p:tgtEl>
                                          <p:spTgt spid="2"/>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2"/>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2"/>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2"/>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Woman bonding with child">
            <a:extLst>
              <a:ext uri="{FF2B5EF4-FFF2-40B4-BE49-F238E27FC236}">
                <a16:creationId xmlns:a16="http://schemas.microsoft.com/office/drawing/2014/main" id="{A722A4C1-C6DB-0568-9647-5B03F5F3097D}"/>
              </a:ext>
            </a:extLst>
          </p:cNvPr>
          <p:cNvPicPr>
            <a:picLocks noGrp="1" noChangeAspect="1"/>
          </p:cNvPicPr>
          <p:nvPr>
            <p:ph idx="1"/>
          </p:nvPr>
        </p:nvPicPr>
        <p:blipFill rotWithShape="1">
          <a:blip r:embed="rId3"/>
          <a:srcRect t="4324" r="14797" b="4767"/>
          <a:stretch/>
        </p:blipFill>
        <p:spPr>
          <a:xfrm>
            <a:off x="2562726" y="-5328"/>
            <a:ext cx="9629274" cy="6712857"/>
          </a:xfrm>
          <a:prstGeom prst="rect">
            <a:avLst/>
          </a:prstGeom>
        </p:spPr>
      </p:pic>
      <p:sp>
        <p:nvSpPr>
          <p:cNvPr id="35" name="Freeform: Shape 24">
            <a:extLst>
              <a:ext uri="{FF2B5EF4-FFF2-40B4-BE49-F238E27FC236}">
                <a16:creationId xmlns:a16="http://schemas.microsoft.com/office/drawing/2014/main" id="{D928DD85-BB99-450D-A702-2683E0296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6754318" cy="6858478"/>
          </a:xfrm>
          <a:custGeom>
            <a:avLst/>
            <a:gdLst>
              <a:gd name="connsiteX0" fmla="*/ 0 w 6754318"/>
              <a:gd name="connsiteY0" fmla="*/ 6858478 h 6858478"/>
              <a:gd name="connsiteX1" fmla="*/ 6754318 w 6754318"/>
              <a:gd name="connsiteY1" fmla="*/ 6858478 h 6858478"/>
              <a:gd name="connsiteX2" fmla="*/ 3577943 w 6754318"/>
              <a:gd name="connsiteY2" fmla="*/ 0 h 6858478"/>
              <a:gd name="connsiteX3" fmla="*/ 3572366 w 6754318"/>
              <a:gd name="connsiteY3" fmla="*/ 0 h 6858478"/>
              <a:gd name="connsiteX4" fmla="*/ 2506138 w 6754318"/>
              <a:gd name="connsiteY4" fmla="*/ 0 h 6858478"/>
              <a:gd name="connsiteX5" fmla="*/ 0 w 6754318"/>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54318" h="6858478">
                <a:moveTo>
                  <a:pt x="0" y="6858478"/>
                </a:moveTo>
                <a:lnTo>
                  <a:pt x="6754318" y="6858478"/>
                </a:lnTo>
                <a:lnTo>
                  <a:pt x="3577943" y="0"/>
                </a:lnTo>
                <a:lnTo>
                  <a:pt x="3572366" y="0"/>
                </a:lnTo>
                <a:lnTo>
                  <a:pt x="2506138" y="0"/>
                </a:lnTo>
                <a:lnTo>
                  <a:pt x="0"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Freeform: Shape 26">
            <a:extLst>
              <a:ext uri="{FF2B5EF4-FFF2-40B4-BE49-F238E27FC236}">
                <a16:creationId xmlns:a16="http://schemas.microsoft.com/office/drawing/2014/main" id="{240E5BD2-4019-4012-A1AA-628900E659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8"/>
            <a:ext cx="5953780" cy="6858478"/>
          </a:xfrm>
          <a:custGeom>
            <a:avLst/>
            <a:gdLst>
              <a:gd name="connsiteX0" fmla="*/ 0 w 5953780"/>
              <a:gd name="connsiteY0" fmla="*/ 6858478 h 6858478"/>
              <a:gd name="connsiteX1" fmla="*/ 5953780 w 5953780"/>
              <a:gd name="connsiteY1" fmla="*/ 6858478 h 6858478"/>
              <a:gd name="connsiteX2" fmla="*/ 2777405 w 5953780"/>
              <a:gd name="connsiteY2" fmla="*/ 0 h 6858478"/>
              <a:gd name="connsiteX3" fmla="*/ 2771828 w 5953780"/>
              <a:gd name="connsiteY3" fmla="*/ 0 h 6858478"/>
              <a:gd name="connsiteX4" fmla="*/ 1705600 w 5953780"/>
              <a:gd name="connsiteY4" fmla="*/ 0 h 6858478"/>
              <a:gd name="connsiteX5" fmla="*/ 0 w 5953780"/>
              <a:gd name="connsiteY5"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53780" h="6858478">
                <a:moveTo>
                  <a:pt x="0" y="6858478"/>
                </a:moveTo>
                <a:lnTo>
                  <a:pt x="5953780" y="6858478"/>
                </a:lnTo>
                <a:lnTo>
                  <a:pt x="2777405" y="0"/>
                </a:lnTo>
                <a:lnTo>
                  <a:pt x="2771828" y="0"/>
                </a:lnTo>
                <a:lnTo>
                  <a:pt x="1705600" y="0"/>
                </a:lnTo>
                <a:lnTo>
                  <a:pt x="0"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1995B69-79CD-D585-6C8B-F9958C23555B}"/>
              </a:ext>
            </a:extLst>
          </p:cNvPr>
          <p:cNvSpPr>
            <a:spLocks noGrp="1"/>
          </p:cNvSpPr>
          <p:nvPr>
            <p:ph type="title"/>
          </p:nvPr>
        </p:nvSpPr>
        <p:spPr>
          <a:xfrm>
            <a:off x="804672" y="342006"/>
            <a:ext cx="3879232" cy="651551"/>
          </a:xfrm>
        </p:spPr>
        <p:txBody>
          <a:bodyPr vert="horz" lIns="91440" tIns="45720" rIns="91440" bIns="45720" rtlCol="0" anchor="b">
            <a:normAutofit/>
          </a:bodyPr>
          <a:lstStyle/>
          <a:p>
            <a:r>
              <a:rPr lang="en-US" sz="3400" dirty="0"/>
              <a:t>What we learned</a:t>
            </a:r>
          </a:p>
        </p:txBody>
      </p:sp>
      <p:sp>
        <p:nvSpPr>
          <p:cNvPr id="3" name="TextBox 2">
            <a:extLst>
              <a:ext uri="{FF2B5EF4-FFF2-40B4-BE49-F238E27FC236}">
                <a16:creationId xmlns:a16="http://schemas.microsoft.com/office/drawing/2014/main" id="{F02E9DA2-B807-5C83-17E4-45BE38D44FEE}"/>
              </a:ext>
            </a:extLst>
          </p:cNvPr>
          <p:cNvSpPr txBox="1"/>
          <p:nvPr/>
        </p:nvSpPr>
        <p:spPr>
          <a:xfrm>
            <a:off x="453053" y="1194318"/>
            <a:ext cx="4764832"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t>Telaport</a:t>
            </a:r>
            <a:r>
              <a:rPr lang="en-US" dirty="0"/>
              <a:t> is a viable platform</a:t>
            </a:r>
          </a:p>
          <a:p>
            <a:endParaRPr lang="en-US" dirty="0">
              <a:cs typeface="Calibri"/>
            </a:endParaRPr>
          </a:p>
          <a:p>
            <a:r>
              <a:rPr lang="en-US" dirty="0">
                <a:cs typeface="Calibri"/>
              </a:rPr>
              <a:t>Python\</a:t>
            </a:r>
            <a:r>
              <a:rPr lang="en-US" dirty="0" err="1">
                <a:cs typeface="Calibri"/>
              </a:rPr>
              <a:t>Streamlit</a:t>
            </a:r>
            <a:r>
              <a:rPr lang="en-US" dirty="0">
                <a:cs typeface="Calibri"/>
              </a:rPr>
              <a:t> provides high agility</a:t>
            </a:r>
          </a:p>
          <a:p>
            <a:endParaRPr lang="en-US" dirty="0">
              <a:cs typeface="Calibri"/>
            </a:endParaRPr>
          </a:p>
          <a:p>
            <a:r>
              <a:rPr lang="en-US" dirty="0" err="1">
                <a:cs typeface="Calibri"/>
              </a:rPr>
              <a:t>dApps</a:t>
            </a:r>
            <a:r>
              <a:rPr lang="en-US" dirty="0">
                <a:cs typeface="Calibri"/>
              </a:rPr>
              <a:t>, NFT's and Blockchain will be core technologies within the platform</a:t>
            </a:r>
          </a:p>
          <a:p>
            <a:endParaRPr lang="en-US" dirty="0">
              <a:cs typeface="Calibri"/>
            </a:endParaRPr>
          </a:p>
          <a:p>
            <a:r>
              <a:rPr lang="en-US" dirty="0">
                <a:cs typeface="Calibri"/>
              </a:rPr>
              <a:t>Using this methodology new similar platforms will be very easy to prototype under the parent providing unlimited growth potential</a:t>
            </a:r>
          </a:p>
          <a:p>
            <a:endParaRPr lang="en-US" dirty="0">
              <a:cs typeface="Calibri"/>
            </a:endParaRPr>
          </a:p>
          <a:p>
            <a:endParaRPr lang="en-US" dirty="0">
              <a:cs typeface="Calibri"/>
            </a:endParaRPr>
          </a:p>
          <a:p>
            <a:endParaRPr lang="en-US" dirty="0">
              <a:cs typeface="Calibri"/>
            </a:endParaRPr>
          </a:p>
          <a:p>
            <a:endParaRPr lang="en-US" dirty="0">
              <a:cs typeface="Calibri"/>
            </a:endParaRPr>
          </a:p>
        </p:txBody>
      </p:sp>
    </p:spTree>
    <p:extLst>
      <p:ext uri="{BB962C8B-B14F-4D97-AF65-F5344CB8AC3E}">
        <p14:creationId xmlns:p14="http://schemas.microsoft.com/office/powerpoint/2010/main" val="3179269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Light bulb glowing">
            <a:extLst>
              <a:ext uri="{FF2B5EF4-FFF2-40B4-BE49-F238E27FC236}">
                <a16:creationId xmlns:a16="http://schemas.microsoft.com/office/drawing/2014/main" id="{66E91177-C3A0-07EA-2D1E-15CBBDDCBA1E}"/>
              </a:ext>
            </a:extLst>
          </p:cNvPr>
          <p:cNvPicPr>
            <a:picLocks noChangeAspect="1"/>
          </p:cNvPicPr>
          <p:nvPr/>
        </p:nvPicPr>
        <p:blipFill rotWithShape="1">
          <a:blip r:embed="rId2"/>
          <a:srcRect l="33057" r="1" b="9092"/>
          <a:stretch/>
        </p:blipFill>
        <p:spPr>
          <a:xfrm>
            <a:off x="3522468" y="10"/>
            <a:ext cx="8669532" cy="6857990"/>
          </a:xfrm>
          <a:prstGeom prst="rect">
            <a:avLst/>
          </a:prstGeom>
        </p:spPr>
      </p:pic>
      <p:sp>
        <p:nvSpPr>
          <p:cNvPr id="11"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8A11829-28BF-073C-3ADF-88FAF336E4DF}"/>
              </a:ext>
            </a:extLst>
          </p:cNvPr>
          <p:cNvSpPr>
            <a:spLocks noGrp="1"/>
          </p:cNvSpPr>
          <p:nvPr>
            <p:ph type="title"/>
          </p:nvPr>
        </p:nvSpPr>
        <p:spPr>
          <a:xfrm>
            <a:off x="371094" y="1161288"/>
            <a:ext cx="3438144" cy="1124712"/>
          </a:xfrm>
        </p:spPr>
        <p:txBody>
          <a:bodyPr anchor="b">
            <a:normAutofit/>
          </a:bodyPr>
          <a:lstStyle/>
          <a:p>
            <a:r>
              <a:rPr lang="en-US" sz="2800">
                <a:ea typeface="Cambria"/>
              </a:rPr>
              <a:t>Next Steps</a:t>
            </a:r>
            <a:endParaRPr lang="en-US" sz="2800"/>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DE55D95-966E-9312-7D6E-2B9B93300281}"/>
              </a:ext>
            </a:extLst>
          </p:cNvPr>
          <p:cNvSpPr>
            <a:spLocks noGrp="1"/>
          </p:cNvSpPr>
          <p:nvPr>
            <p:ph idx="1"/>
          </p:nvPr>
        </p:nvSpPr>
        <p:spPr>
          <a:xfrm>
            <a:off x="371094" y="2718054"/>
            <a:ext cx="4692693" cy="3207258"/>
          </a:xfrm>
        </p:spPr>
        <p:txBody>
          <a:bodyPr vert="horz" lIns="91440" tIns="45720" rIns="91440" bIns="45720" rtlCol="0" anchor="t">
            <a:normAutofit/>
          </a:bodyPr>
          <a:lstStyle/>
          <a:p>
            <a:r>
              <a:rPr lang="en-US" sz="2400" dirty="0">
                <a:cs typeface="Calibri"/>
              </a:rPr>
              <a:t>Build the two </a:t>
            </a:r>
            <a:r>
              <a:rPr lang="en-US" sz="2400" dirty="0" err="1">
                <a:cs typeface="Calibri"/>
              </a:rPr>
              <a:t>Telecoin</a:t>
            </a:r>
            <a:r>
              <a:rPr lang="en-US" sz="2400" dirty="0">
                <a:cs typeface="Calibri"/>
              </a:rPr>
              <a:t> NFT's</a:t>
            </a:r>
          </a:p>
          <a:p>
            <a:r>
              <a:rPr lang="en-US" sz="2400" dirty="0">
                <a:cs typeface="Calibri"/>
              </a:rPr>
              <a:t>Sell the NFT's</a:t>
            </a:r>
          </a:p>
          <a:p>
            <a:r>
              <a:rPr lang="en-US" sz="2400" dirty="0">
                <a:cs typeface="Calibri"/>
              </a:rPr>
              <a:t>Pay down the convertible Debt</a:t>
            </a:r>
          </a:p>
          <a:p>
            <a:r>
              <a:rPr lang="en-US" sz="2400" dirty="0">
                <a:cs typeface="Calibri"/>
              </a:rPr>
              <a:t>Hire 2 Block chain developers</a:t>
            </a:r>
          </a:p>
          <a:p>
            <a:endParaRPr lang="en-US" sz="1700">
              <a:cs typeface="Calibri"/>
            </a:endParaRPr>
          </a:p>
        </p:txBody>
      </p:sp>
    </p:spTree>
    <p:extLst>
      <p:ext uri="{BB962C8B-B14F-4D97-AF65-F5344CB8AC3E}">
        <p14:creationId xmlns:p14="http://schemas.microsoft.com/office/powerpoint/2010/main" val="29883127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2655</TotalTime>
  <Words>553</Words>
  <Application>Microsoft Office PowerPoint</Application>
  <PresentationFormat>Widescreen</PresentationFormat>
  <Paragraphs>36</Paragraphs>
  <Slides>8</Slides>
  <Notes>6</Notes>
  <HiddenSlides>0</HiddenSlides>
  <MMClips>2</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Tellaporte </vt:lpstr>
      <vt:lpstr>Telleporte Executive Summary Round 3 – Crowdfunding  NFT raise $20,000,000</vt:lpstr>
      <vt:lpstr>Keeping  your Data Safe</vt:lpstr>
      <vt:lpstr>EARN TELLACOIN</vt:lpstr>
      <vt:lpstr>PowerPoint Presentation</vt:lpstr>
      <vt:lpstr>What to use your Tellacoin for?</vt:lpstr>
      <vt:lpstr>What we learned</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Telleporte </dc:title>
  <dc:creator>Nurse D</dc:creator>
  <cp:lastModifiedBy>Nurse D</cp:lastModifiedBy>
  <cp:revision>30</cp:revision>
  <dcterms:created xsi:type="dcterms:W3CDTF">2022-05-22T11:55:27Z</dcterms:created>
  <dcterms:modified xsi:type="dcterms:W3CDTF">2022-07-08T14:43:36Z</dcterms:modified>
</cp:coreProperties>
</file>

<file path=docProps/thumbnail.jpeg>
</file>